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atar National Sports Day: Celebrating Health and Fitness" id="{7B6D17FA-8D78-4B79-9616-B06E1E901867}">
          <p14:sldIdLst>
            <p14:sldId id="2561"/>
            <p14:sldId id="2562"/>
          </p14:sldIdLst>
        </p14:section>
        <p14:section name="Introduction to Qatar National Sports Day" id="{BB506DDF-30DC-4811-9114-3DA95F35ECA3}">
          <p14:sldIdLst>
            <p14:sldId id="2563"/>
            <p14:sldId id="2564"/>
            <p14:sldId id="2565"/>
          </p14:sldIdLst>
        </p14:section>
        <p14:section name="Activities and Events" id="{971EBA6E-D3BA-4E89-BA77-E331DD51B499}">
          <p14:sldIdLst>
            <p14:sldId id="2566"/>
            <p14:sldId id="2567"/>
            <p14:sldId id="2568"/>
            <p14:sldId id="2569"/>
          </p14:sldIdLst>
        </p14:section>
        <p14:section name="Participation and Engagement" id="{8736C1FE-0811-4FE7-BF21-58449BD622D7}">
          <p14:sldIdLst>
            <p14:sldId id="2570"/>
            <p14:sldId id="2571"/>
            <p14:sldId id="2572"/>
            <p14:sldId id="2573"/>
          </p14:sldIdLst>
        </p14:section>
        <p14:section name="Impact on Society" id="{D834DD94-7CC9-478C-AAD6-7AD4B68C8835}">
          <p14:sldIdLst>
            <p14:sldId id="2574"/>
            <p14:sldId id="2575"/>
            <p14:sldId id="2576"/>
            <p14:sldId id="2577"/>
          </p14:sldIdLst>
        </p14:section>
        <p14:section name="Future of Qatar National Sports Day" id="{6645EA6C-662A-4425-AC4F-B2E149072133}">
          <p14:sldIdLst>
            <p14:sldId id="2578"/>
            <p14:sldId id="2579"/>
            <p14:sldId id="2580"/>
            <p14:sldId id="2581"/>
          </p14:sldIdLst>
        </p14:section>
        <p14:section name="Conclusion" id="{BF4053C0-E86A-44FE-9328-40F3732A19DF}">
          <p14:sldIdLst>
            <p14:sldId id="25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146" autoAdjust="0"/>
    <p:restoredTop sz="94660"/>
  </p:normalViewPr>
  <p:slideViewPr>
    <p:cSldViewPr snapToGrid="0">
      <p:cViewPr varScale="1">
        <p:scale>
          <a:sx n="59" d="100"/>
          <a:sy n="59" d="100"/>
        </p:scale>
        <p:origin x="67"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C73C7-36E3-4396-86F2-61660C9A615C}"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C2F983F2-FFFF-4974-AFF0-5773810B8D28}">
      <dgm:prSet/>
      <dgm:spPr/>
      <dgm:t>
        <a:bodyPr/>
        <a:lstStyle/>
        <a:p>
          <a:pPr>
            <a:lnSpc>
              <a:spcPct val="100000"/>
            </a:lnSpc>
            <a:defRPr b="1"/>
          </a:pPr>
          <a:r>
            <a:rPr lang="en-US"/>
            <a:t>Promoting Health and Fitness</a:t>
          </a:r>
        </a:p>
      </dgm:t>
    </dgm:pt>
    <dgm:pt modelId="{BE143314-E463-405D-B329-603CCFE5C32E}" type="parTrans" cxnId="{912D5374-E5FC-49FC-AB2E-57DAD12D04A7}">
      <dgm:prSet/>
      <dgm:spPr/>
      <dgm:t>
        <a:bodyPr/>
        <a:lstStyle/>
        <a:p>
          <a:endParaRPr lang="en-US"/>
        </a:p>
      </dgm:t>
    </dgm:pt>
    <dgm:pt modelId="{B269F9BA-41FD-4B86-9198-F0D76CD6A3B4}" type="sibTrans" cxnId="{912D5374-E5FC-49FC-AB2E-57DAD12D04A7}">
      <dgm:prSet/>
      <dgm:spPr/>
      <dgm:t>
        <a:bodyPr/>
        <a:lstStyle/>
        <a:p>
          <a:pPr>
            <a:lnSpc>
              <a:spcPct val="100000"/>
            </a:lnSpc>
            <a:defRPr b="1"/>
          </a:pPr>
          <a:endParaRPr lang="en-US"/>
        </a:p>
      </dgm:t>
    </dgm:pt>
    <dgm:pt modelId="{9C60A4EB-0966-4EC2-90D2-59E0BE5A3FAB}">
      <dgm:prSet/>
      <dgm:spPr/>
      <dgm:t>
        <a:bodyPr/>
        <a:lstStyle/>
        <a:p>
          <a:pPr>
            <a:lnSpc>
              <a:spcPct val="100000"/>
            </a:lnSpc>
          </a:pPr>
          <a:r>
            <a:rPr lang="en-US"/>
            <a:t>Qatar National Sports Day promotes health and fitness, encouraging community members to engage in physical activities.</a:t>
          </a:r>
        </a:p>
      </dgm:t>
    </dgm:pt>
    <dgm:pt modelId="{C916BA43-A645-4FA4-AF90-0DD974F9DCCB}" type="parTrans" cxnId="{A71FAC66-A4B5-488B-8A97-BEDA0A0C5433}">
      <dgm:prSet/>
      <dgm:spPr/>
      <dgm:t>
        <a:bodyPr/>
        <a:lstStyle/>
        <a:p>
          <a:endParaRPr lang="en-US"/>
        </a:p>
      </dgm:t>
    </dgm:pt>
    <dgm:pt modelId="{5017B63C-C956-47C1-A040-D96CDC218787}" type="sibTrans" cxnId="{A71FAC66-A4B5-488B-8A97-BEDA0A0C5433}">
      <dgm:prSet/>
      <dgm:spPr/>
      <dgm:t>
        <a:bodyPr/>
        <a:lstStyle/>
        <a:p>
          <a:endParaRPr lang="en-US"/>
        </a:p>
      </dgm:t>
    </dgm:pt>
    <dgm:pt modelId="{804E90E4-154D-4C84-91C3-D17463508FFE}">
      <dgm:prSet/>
      <dgm:spPr/>
      <dgm:t>
        <a:bodyPr/>
        <a:lstStyle/>
        <a:p>
          <a:pPr>
            <a:lnSpc>
              <a:spcPct val="100000"/>
            </a:lnSpc>
            <a:defRPr b="1"/>
          </a:pPr>
          <a:r>
            <a:rPr lang="en-US"/>
            <a:t>Rich History of Sports Day</a:t>
          </a:r>
        </a:p>
      </dgm:t>
    </dgm:pt>
    <dgm:pt modelId="{5E409AF4-AC78-46F7-BF2A-93EB0D5366BF}" type="parTrans" cxnId="{9585A6B3-ED41-4B9A-92C5-737D1C97AA5F}">
      <dgm:prSet/>
      <dgm:spPr/>
      <dgm:t>
        <a:bodyPr/>
        <a:lstStyle/>
        <a:p>
          <a:endParaRPr lang="en-US"/>
        </a:p>
      </dgm:t>
    </dgm:pt>
    <dgm:pt modelId="{9BBD9F5B-1979-4CA0-AA31-D2DCDFCD1E60}" type="sibTrans" cxnId="{9585A6B3-ED41-4B9A-92C5-737D1C97AA5F}">
      <dgm:prSet/>
      <dgm:spPr/>
      <dgm:t>
        <a:bodyPr/>
        <a:lstStyle/>
        <a:p>
          <a:pPr>
            <a:lnSpc>
              <a:spcPct val="100000"/>
            </a:lnSpc>
            <a:defRPr b="1"/>
          </a:pPr>
          <a:endParaRPr lang="en-US"/>
        </a:p>
      </dgm:t>
    </dgm:pt>
    <dgm:pt modelId="{BF9FF1C2-8E5E-4184-A807-F96866466854}">
      <dgm:prSet/>
      <dgm:spPr/>
      <dgm:t>
        <a:bodyPr/>
        <a:lstStyle/>
        <a:p>
          <a:pPr>
            <a:lnSpc>
              <a:spcPct val="100000"/>
            </a:lnSpc>
          </a:pPr>
          <a:r>
            <a:rPr lang="en-US"/>
            <a:t>The event has a rich history that highlights Qatar's commitment to health, sports, and community engagement.</a:t>
          </a:r>
        </a:p>
      </dgm:t>
    </dgm:pt>
    <dgm:pt modelId="{9BE1814B-EDCA-4E67-BE9C-36363F207813}" type="parTrans" cxnId="{DDAB56C1-47A6-42B4-B6D2-2A9512789481}">
      <dgm:prSet/>
      <dgm:spPr/>
      <dgm:t>
        <a:bodyPr/>
        <a:lstStyle/>
        <a:p>
          <a:endParaRPr lang="en-US"/>
        </a:p>
      </dgm:t>
    </dgm:pt>
    <dgm:pt modelId="{3A28C253-38E8-4602-A53A-FBBC4FD49915}" type="sibTrans" cxnId="{DDAB56C1-47A6-42B4-B6D2-2A9512789481}">
      <dgm:prSet/>
      <dgm:spPr/>
      <dgm:t>
        <a:bodyPr/>
        <a:lstStyle/>
        <a:p>
          <a:endParaRPr lang="en-US"/>
        </a:p>
      </dgm:t>
    </dgm:pt>
    <dgm:pt modelId="{0646828D-6E61-4174-9E77-B5639A18C73B}">
      <dgm:prSet/>
      <dgm:spPr/>
      <dgm:t>
        <a:bodyPr/>
        <a:lstStyle/>
        <a:p>
          <a:pPr>
            <a:lnSpc>
              <a:spcPct val="100000"/>
            </a:lnSpc>
            <a:defRPr b="1"/>
          </a:pPr>
          <a:r>
            <a:rPr lang="en-US"/>
            <a:t>Positive Community Impact</a:t>
          </a:r>
        </a:p>
      </dgm:t>
    </dgm:pt>
    <dgm:pt modelId="{CCDEEEE0-2BD5-4DC7-80B9-F9495F7F6A0F}" type="parTrans" cxnId="{51960FD4-CDD2-4508-9FAB-B4DD82A87CDA}">
      <dgm:prSet/>
      <dgm:spPr/>
      <dgm:t>
        <a:bodyPr/>
        <a:lstStyle/>
        <a:p>
          <a:endParaRPr lang="en-US"/>
        </a:p>
      </dgm:t>
    </dgm:pt>
    <dgm:pt modelId="{0E913FB3-C7E2-49ED-89CF-FF7AE6BF2CDB}" type="sibTrans" cxnId="{51960FD4-CDD2-4508-9FAB-B4DD82A87CDA}">
      <dgm:prSet/>
      <dgm:spPr/>
      <dgm:t>
        <a:bodyPr/>
        <a:lstStyle/>
        <a:p>
          <a:endParaRPr lang="en-US"/>
        </a:p>
      </dgm:t>
    </dgm:pt>
    <dgm:pt modelId="{C8A47901-7A98-46CB-B92E-19F5370BEBE0}">
      <dgm:prSet/>
      <dgm:spPr/>
      <dgm:t>
        <a:bodyPr/>
        <a:lstStyle/>
        <a:p>
          <a:pPr>
            <a:lnSpc>
              <a:spcPct val="100000"/>
            </a:lnSpc>
          </a:pPr>
          <a:r>
            <a:rPr lang="en-US"/>
            <a:t>The positive impact of Qatar National Sports Day is evident in the increased awareness and participation in healthy lifestyle choices.</a:t>
          </a:r>
        </a:p>
      </dgm:t>
    </dgm:pt>
    <dgm:pt modelId="{6D32B47F-2AB4-4BDD-8F85-CD927A9DAEBA}" type="parTrans" cxnId="{A5D417A7-A0CB-433E-9234-2860A18D4BA1}">
      <dgm:prSet/>
      <dgm:spPr/>
      <dgm:t>
        <a:bodyPr/>
        <a:lstStyle/>
        <a:p>
          <a:endParaRPr lang="en-US"/>
        </a:p>
      </dgm:t>
    </dgm:pt>
    <dgm:pt modelId="{1ECE8A28-A131-4132-A2A5-109663B0733C}" type="sibTrans" cxnId="{A5D417A7-A0CB-433E-9234-2860A18D4BA1}">
      <dgm:prSet/>
      <dgm:spPr/>
      <dgm:t>
        <a:bodyPr/>
        <a:lstStyle/>
        <a:p>
          <a:endParaRPr lang="en-US"/>
        </a:p>
      </dgm:t>
    </dgm:pt>
    <dgm:pt modelId="{851C10F9-C578-4D6D-AD25-A556128E8460}" type="pres">
      <dgm:prSet presAssocID="{D20C73C7-36E3-4396-86F2-61660C9A615C}" presName="Name0" presStyleCnt="0">
        <dgm:presLayoutVars>
          <dgm:dir/>
          <dgm:resizeHandles val="exact"/>
        </dgm:presLayoutVars>
      </dgm:prSet>
      <dgm:spPr/>
    </dgm:pt>
    <dgm:pt modelId="{330947A5-37DD-40B3-8F61-36CE9426CB22}" type="pres">
      <dgm:prSet presAssocID="{C2F983F2-FFFF-4974-AFF0-5773810B8D28}" presName="compNode" presStyleCnt="0"/>
      <dgm:spPr/>
    </dgm:pt>
    <dgm:pt modelId="{0D0C1A66-4536-4FB2-B02E-9CE7A121C23C}" type="pres">
      <dgm:prSet presAssocID="{C2F983F2-FFFF-4974-AFF0-5773810B8D28}" presName="pictRect" presStyleLbl="revTx" presStyleIdx="0" presStyleCnt="6">
        <dgm:presLayoutVars>
          <dgm:chMax val="0"/>
          <dgm:bulletEnabled/>
        </dgm:presLayoutVars>
      </dgm:prSet>
      <dgm:spPr/>
    </dgm:pt>
    <dgm:pt modelId="{DD91BD48-E393-4D55-810B-D055F2923EA0}" type="pres">
      <dgm:prSet presAssocID="{C2F983F2-FFFF-4974-AFF0-5773810B8D28}" presName="textRect" presStyleLbl="revTx" presStyleIdx="1" presStyleCnt="6">
        <dgm:presLayoutVars>
          <dgm:bulletEnabled/>
        </dgm:presLayoutVars>
      </dgm:prSet>
      <dgm:spPr/>
    </dgm:pt>
    <dgm:pt modelId="{845F63C4-9F16-4210-A27B-49ED6BB3FFEA}" type="pres">
      <dgm:prSet presAssocID="{B269F9BA-41FD-4B86-9198-F0D76CD6A3B4}" presName="sibTrans" presStyleLbl="sibTrans2D1" presStyleIdx="0" presStyleCnt="0"/>
      <dgm:spPr/>
    </dgm:pt>
    <dgm:pt modelId="{C95B61D8-18B9-4A01-A0FE-AB8FC243690E}" type="pres">
      <dgm:prSet presAssocID="{804E90E4-154D-4C84-91C3-D17463508FFE}" presName="compNode" presStyleCnt="0"/>
      <dgm:spPr/>
    </dgm:pt>
    <dgm:pt modelId="{B4DF763E-70F3-40D7-8B7B-94442E846ABE}" type="pres">
      <dgm:prSet presAssocID="{804E90E4-154D-4C84-91C3-D17463508FFE}" presName="pictRect" presStyleLbl="revTx" presStyleIdx="2" presStyleCnt="6">
        <dgm:presLayoutVars>
          <dgm:chMax val="0"/>
          <dgm:bulletEnabled/>
        </dgm:presLayoutVars>
      </dgm:prSet>
      <dgm:spPr/>
    </dgm:pt>
    <dgm:pt modelId="{01997DDC-0655-494F-AC87-6DA6FA22514E}" type="pres">
      <dgm:prSet presAssocID="{804E90E4-154D-4C84-91C3-D17463508FFE}" presName="textRect" presStyleLbl="revTx" presStyleIdx="3" presStyleCnt="6">
        <dgm:presLayoutVars>
          <dgm:bulletEnabled/>
        </dgm:presLayoutVars>
      </dgm:prSet>
      <dgm:spPr/>
    </dgm:pt>
    <dgm:pt modelId="{FAD06E7D-3B5F-4F46-9538-391CF6CE3445}" type="pres">
      <dgm:prSet presAssocID="{9BBD9F5B-1979-4CA0-AA31-D2DCDFCD1E60}" presName="sibTrans" presStyleLbl="sibTrans2D1" presStyleIdx="0" presStyleCnt="0"/>
      <dgm:spPr/>
    </dgm:pt>
    <dgm:pt modelId="{D8A70112-7D29-447D-A046-5FF7B65ACA59}" type="pres">
      <dgm:prSet presAssocID="{0646828D-6E61-4174-9E77-B5639A18C73B}" presName="compNode" presStyleCnt="0"/>
      <dgm:spPr/>
    </dgm:pt>
    <dgm:pt modelId="{B08DF06D-1AD0-45A1-9CC2-1675542711DB}" type="pres">
      <dgm:prSet presAssocID="{0646828D-6E61-4174-9E77-B5639A18C73B}" presName="pictRect" presStyleLbl="revTx" presStyleIdx="4" presStyleCnt="6">
        <dgm:presLayoutVars>
          <dgm:chMax val="0"/>
          <dgm:bulletEnabled/>
        </dgm:presLayoutVars>
      </dgm:prSet>
      <dgm:spPr/>
    </dgm:pt>
    <dgm:pt modelId="{58083090-BC73-4DCE-BC41-91B4A76F963D}" type="pres">
      <dgm:prSet presAssocID="{0646828D-6E61-4174-9E77-B5639A18C73B}" presName="textRect" presStyleLbl="revTx" presStyleIdx="5" presStyleCnt="6">
        <dgm:presLayoutVars>
          <dgm:bulletEnabled/>
        </dgm:presLayoutVars>
      </dgm:prSet>
      <dgm:spPr/>
    </dgm:pt>
  </dgm:ptLst>
  <dgm:cxnLst>
    <dgm:cxn modelId="{CF9C4B04-CF2F-45CE-8EB9-6AD2C41C6FB9}" type="presOf" srcId="{0646828D-6E61-4174-9E77-B5639A18C73B}" destId="{B08DF06D-1AD0-45A1-9CC2-1675542711DB}" srcOrd="0" destOrd="0" presId="urn:microsoft.com/office/officeart/2024/3/layout/hArchList1"/>
    <dgm:cxn modelId="{AE065D0B-AC70-4E13-9D48-8409B03E5446}" type="presOf" srcId="{9BBD9F5B-1979-4CA0-AA31-D2DCDFCD1E60}" destId="{FAD06E7D-3B5F-4F46-9538-391CF6CE3445}" srcOrd="0" destOrd="0" presId="urn:microsoft.com/office/officeart/2024/3/layout/hArchList1"/>
    <dgm:cxn modelId="{939E8B1F-AB96-4924-8EC0-FD290653F2F4}" type="presOf" srcId="{9C60A4EB-0966-4EC2-90D2-59E0BE5A3FAB}" destId="{DD91BD48-E393-4D55-810B-D055F2923EA0}" srcOrd="0" destOrd="0" presId="urn:microsoft.com/office/officeart/2024/3/layout/hArchList1"/>
    <dgm:cxn modelId="{2AAFC32C-8005-4654-AD77-20D8D1B860C2}" type="presOf" srcId="{C8A47901-7A98-46CB-B92E-19F5370BEBE0}" destId="{58083090-BC73-4DCE-BC41-91B4A76F963D}" srcOrd="0" destOrd="0" presId="urn:microsoft.com/office/officeart/2024/3/layout/hArchList1"/>
    <dgm:cxn modelId="{EE7AC239-96C6-45FB-AC04-28AE23279AB6}" type="presOf" srcId="{804E90E4-154D-4C84-91C3-D17463508FFE}" destId="{B4DF763E-70F3-40D7-8B7B-94442E846ABE}" srcOrd="0" destOrd="0" presId="urn:microsoft.com/office/officeart/2024/3/layout/hArchList1"/>
    <dgm:cxn modelId="{D142043C-4837-490B-BA9C-0965E46D58C8}" type="presOf" srcId="{C2F983F2-FFFF-4974-AFF0-5773810B8D28}" destId="{0D0C1A66-4536-4FB2-B02E-9CE7A121C23C}" srcOrd="0" destOrd="0" presId="urn:microsoft.com/office/officeart/2024/3/layout/hArchList1"/>
    <dgm:cxn modelId="{A71FAC66-A4B5-488B-8A97-BEDA0A0C5433}" srcId="{C2F983F2-FFFF-4974-AFF0-5773810B8D28}" destId="{9C60A4EB-0966-4EC2-90D2-59E0BE5A3FAB}" srcOrd="0" destOrd="0" parTransId="{C916BA43-A645-4FA4-AF90-0DD974F9DCCB}" sibTransId="{5017B63C-C956-47C1-A040-D96CDC218787}"/>
    <dgm:cxn modelId="{912D5374-E5FC-49FC-AB2E-57DAD12D04A7}" srcId="{D20C73C7-36E3-4396-86F2-61660C9A615C}" destId="{C2F983F2-FFFF-4974-AFF0-5773810B8D28}" srcOrd="0" destOrd="0" parTransId="{BE143314-E463-405D-B329-603CCFE5C32E}" sibTransId="{B269F9BA-41FD-4B86-9198-F0D76CD6A3B4}"/>
    <dgm:cxn modelId="{F708877C-C41C-4449-9CD8-BFFF2DDE5589}" type="presOf" srcId="{B269F9BA-41FD-4B86-9198-F0D76CD6A3B4}" destId="{845F63C4-9F16-4210-A27B-49ED6BB3FFEA}" srcOrd="0" destOrd="0" presId="urn:microsoft.com/office/officeart/2024/3/layout/hArchList1"/>
    <dgm:cxn modelId="{265573A0-BCD0-456E-A154-31C47CCFAAD8}" type="presOf" srcId="{BF9FF1C2-8E5E-4184-A807-F96866466854}" destId="{01997DDC-0655-494F-AC87-6DA6FA22514E}" srcOrd="0" destOrd="0" presId="urn:microsoft.com/office/officeart/2024/3/layout/hArchList1"/>
    <dgm:cxn modelId="{A5D417A7-A0CB-433E-9234-2860A18D4BA1}" srcId="{0646828D-6E61-4174-9E77-B5639A18C73B}" destId="{C8A47901-7A98-46CB-B92E-19F5370BEBE0}" srcOrd="0" destOrd="0" parTransId="{6D32B47F-2AB4-4BDD-8F85-CD927A9DAEBA}" sibTransId="{1ECE8A28-A131-4132-A2A5-109663B0733C}"/>
    <dgm:cxn modelId="{9585A6B3-ED41-4B9A-92C5-737D1C97AA5F}" srcId="{D20C73C7-36E3-4396-86F2-61660C9A615C}" destId="{804E90E4-154D-4C84-91C3-D17463508FFE}" srcOrd="1" destOrd="0" parTransId="{5E409AF4-AC78-46F7-BF2A-93EB0D5366BF}" sibTransId="{9BBD9F5B-1979-4CA0-AA31-D2DCDFCD1E60}"/>
    <dgm:cxn modelId="{CBE759B8-1046-4F0E-8835-54609A72BAAC}" type="presOf" srcId="{D20C73C7-36E3-4396-86F2-61660C9A615C}" destId="{851C10F9-C578-4D6D-AD25-A556128E8460}" srcOrd="0" destOrd="0" presId="urn:microsoft.com/office/officeart/2024/3/layout/hArchList1"/>
    <dgm:cxn modelId="{DDAB56C1-47A6-42B4-B6D2-2A9512789481}" srcId="{804E90E4-154D-4C84-91C3-D17463508FFE}" destId="{BF9FF1C2-8E5E-4184-A807-F96866466854}" srcOrd="0" destOrd="0" parTransId="{9BE1814B-EDCA-4E67-BE9C-36363F207813}" sibTransId="{3A28C253-38E8-4602-A53A-FBBC4FD49915}"/>
    <dgm:cxn modelId="{51960FD4-CDD2-4508-9FAB-B4DD82A87CDA}" srcId="{D20C73C7-36E3-4396-86F2-61660C9A615C}" destId="{0646828D-6E61-4174-9E77-B5639A18C73B}" srcOrd="2" destOrd="0" parTransId="{CCDEEEE0-2BD5-4DC7-80B9-F9495F7F6A0F}" sibTransId="{0E913FB3-C7E2-49ED-89CF-FF7AE6BF2CDB}"/>
    <dgm:cxn modelId="{BE6EA3F6-4859-4FF0-93BA-B8DABAF084D5}" type="presParOf" srcId="{851C10F9-C578-4D6D-AD25-A556128E8460}" destId="{330947A5-37DD-40B3-8F61-36CE9426CB22}" srcOrd="0" destOrd="0" presId="urn:microsoft.com/office/officeart/2024/3/layout/hArchList1"/>
    <dgm:cxn modelId="{D127F3BF-CED4-4D48-8C73-0A30B9AFD562}" type="presParOf" srcId="{330947A5-37DD-40B3-8F61-36CE9426CB22}" destId="{0D0C1A66-4536-4FB2-B02E-9CE7A121C23C}" srcOrd="0" destOrd="0" presId="urn:microsoft.com/office/officeart/2024/3/layout/hArchList1"/>
    <dgm:cxn modelId="{8D95087E-9B49-44D5-9834-08E153441664}" type="presParOf" srcId="{330947A5-37DD-40B3-8F61-36CE9426CB22}" destId="{DD91BD48-E393-4D55-810B-D055F2923EA0}" srcOrd="1" destOrd="0" presId="urn:microsoft.com/office/officeart/2024/3/layout/hArchList1"/>
    <dgm:cxn modelId="{D72E2F6A-1CB3-4DB6-97D0-523350386F51}" type="presParOf" srcId="{851C10F9-C578-4D6D-AD25-A556128E8460}" destId="{845F63C4-9F16-4210-A27B-49ED6BB3FFEA}" srcOrd="1" destOrd="0" presId="urn:microsoft.com/office/officeart/2024/3/layout/hArchList1"/>
    <dgm:cxn modelId="{1F502613-AD2E-40EB-AC1C-87A28056995F}" type="presParOf" srcId="{851C10F9-C578-4D6D-AD25-A556128E8460}" destId="{C95B61D8-18B9-4A01-A0FE-AB8FC243690E}" srcOrd="2" destOrd="0" presId="urn:microsoft.com/office/officeart/2024/3/layout/hArchList1"/>
    <dgm:cxn modelId="{4DBD2C88-2EF1-4DF3-B1A2-C42ADD440268}" type="presParOf" srcId="{C95B61D8-18B9-4A01-A0FE-AB8FC243690E}" destId="{B4DF763E-70F3-40D7-8B7B-94442E846ABE}" srcOrd="0" destOrd="0" presId="urn:microsoft.com/office/officeart/2024/3/layout/hArchList1"/>
    <dgm:cxn modelId="{ED6D3A31-1394-4E02-A56F-C118D2E9B087}" type="presParOf" srcId="{C95B61D8-18B9-4A01-A0FE-AB8FC243690E}" destId="{01997DDC-0655-494F-AC87-6DA6FA22514E}" srcOrd="1" destOrd="0" presId="urn:microsoft.com/office/officeart/2024/3/layout/hArchList1"/>
    <dgm:cxn modelId="{AF6A5938-D951-4822-B3B7-207FCC6FDBAF}" type="presParOf" srcId="{851C10F9-C578-4D6D-AD25-A556128E8460}" destId="{FAD06E7D-3B5F-4F46-9538-391CF6CE3445}" srcOrd="3" destOrd="0" presId="urn:microsoft.com/office/officeart/2024/3/layout/hArchList1"/>
    <dgm:cxn modelId="{B85FB195-C2A0-4871-85A5-3D97228A485A}" type="presParOf" srcId="{851C10F9-C578-4D6D-AD25-A556128E8460}" destId="{D8A70112-7D29-447D-A046-5FF7B65ACA59}" srcOrd="4" destOrd="0" presId="urn:microsoft.com/office/officeart/2024/3/layout/hArchList1"/>
    <dgm:cxn modelId="{1D487B01-E8DB-4A4D-B760-79C954CEFCD8}" type="presParOf" srcId="{D8A70112-7D29-447D-A046-5FF7B65ACA59}" destId="{B08DF06D-1AD0-45A1-9CC2-1675542711DB}" srcOrd="0" destOrd="0" presId="urn:microsoft.com/office/officeart/2024/3/layout/hArchList1"/>
    <dgm:cxn modelId="{7BDAC246-E5C9-48D8-B417-191C8E2104F2}" type="presParOf" srcId="{D8A70112-7D29-447D-A046-5FF7B65ACA59}" destId="{58083090-BC73-4DCE-BC41-91B4A76F963D}"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C1A66-4536-4FB2-B02E-9CE7A121C23C}">
      <dsp:nvSpPr>
        <dsp:cNvPr id="0" name=""/>
        <dsp:cNvSpPr/>
      </dsp:nvSpPr>
      <dsp:spPr>
        <a:xfrm>
          <a:off x="0"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Promoting Health and Fitness</a:t>
          </a:r>
        </a:p>
      </dsp:txBody>
      <dsp:txXfrm>
        <a:off x="0" y="0"/>
        <a:ext cx="3485379" cy="354443"/>
      </dsp:txXfrm>
    </dsp:sp>
    <dsp:sp modelId="{DD91BD48-E393-4D55-810B-D055F2923EA0}">
      <dsp:nvSpPr>
        <dsp:cNvPr id="0" name=""/>
        <dsp:cNvSpPr/>
      </dsp:nvSpPr>
      <dsp:spPr>
        <a:xfrm>
          <a:off x="0"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Qatar National Sports Day promotes health and fitness, encouraging community members to engage in physical activities.</a:t>
          </a:r>
        </a:p>
      </dsp:txBody>
      <dsp:txXfrm>
        <a:off x="0" y="354443"/>
        <a:ext cx="3485379" cy="2090292"/>
      </dsp:txXfrm>
    </dsp:sp>
    <dsp:sp modelId="{B4DF763E-70F3-40D7-8B7B-94442E846ABE}">
      <dsp:nvSpPr>
        <dsp:cNvPr id="0" name=""/>
        <dsp:cNvSpPr/>
      </dsp:nvSpPr>
      <dsp:spPr>
        <a:xfrm>
          <a:off x="3833917"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Rich History of Sports Day</a:t>
          </a:r>
        </a:p>
      </dsp:txBody>
      <dsp:txXfrm>
        <a:off x="3833917" y="0"/>
        <a:ext cx="3485379" cy="354443"/>
      </dsp:txXfrm>
    </dsp:sp>
    <dsp:sp modelId="{01997DDC-0655-494F-AC87-6DA6FA22514E}">
      <dsp:nvSpPr>
        <dsp:cNvPr id="0" name=""/>
        <dsp:cNvSpPr/>
      </dsp:nvSpPr>
      <dsp:spPr>
        <a:xfrm>
          <a:off x="3833917"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event has a rich history that highlights Qatar's commitment to health, sports, and community engagement.</a:t>
          </a:r>
        </a:p>
      </dsp:txBody>
      <dsp:txXfrm>
        <a:off x="3833917" y="354443"/>
        <a:ext cx="3485379" cy="2090292"/>
      </dsp:txXfrm>
    </dsp:sp>
    <dsp:sp modelId="{B08DF06D-1AD0-45A1-9CC2-1675542711DB}">
      <dsp:nvSpPr>
        <dsp:cNvPr id="0" name=""/>
        <dsp:cNvSpPr/>
      </dsp:nvSpPr>
      <dsp:spPr>
        <a:xfrm>
          <a:off x="7667834"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Positive Community Impact</a:t>
          </a:r>
        </a:p>
      </dsp:txBody>
      <dsp:txXfrm>
        <a:off x="7667834" y="0"/>
        <a:ext cx="3485379" cy="354443"/>
      </dsp:txXfrm>
    </dsp:sp>
    <dsp:sp modelId="{58083090-BC73-4DCE-BC41-91B4A76F963D}">
      <dsp:nvSpPr>
        <dsp:cNvPr id="0" name=""/>
        <dsp:cNvSpPr/>
      </dsp:nvSpPr>
      <dsp:spPr>
        <a:xfrm>
          <a:off x="7667834"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positive impact of Qatar National Sports Day is evident in the increased awareness and participation in healthy lifestyle choices.</a:t>
          </a:r>
        </a:p>
      </dsp:txBody>
      <dsp:txXfrm>
        <a:off x="7667834" y="354443"/>
        <a:ext cx="3485379" cy="2090292"/>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9CCAF-B0CE-4B74-97F9-50AA483C15BB}"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A9EE3-6CBA-47DB-AF41-E18C55A1FDAB}" type="slidenum">
              <a:rPr lang="en-US" smtClean="0"/>
              <a:t>‹#›</a:t>
            </a:fld>
            <a:endParaRPr lang="en-US"/>
          </a:p>
        </p:txBody>
      </p:sp>
    </p:spTree>
    <p:extLst>
      <p:ext uri="{BB962C8B-B14F-4D97-AF65-F5344CB8AC3E}">
        <p14:creationId xmlns:p14="http://schemas.microsoft.com/office/powerpoint/2010/main" val="367886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Qatar National Sports Day is a significant annual event that promotes health and fitness among the citizens and residents of Qatar. This presentation will provide insights into its origins, activities, community engagement, societal impact, and future prospects.
</a:t>
            </a:r>
          </a:p>
        </p:txBody>
      </p:sp>
      <p:sp>
        <p:nvSpPr>
          <p:cNvPr id="4" name="Slide Number Placeholder 3"/>
          <p:cNvSpPr>
            <a:spLocks noGrp="1"/>
          </p:cNvSpPr>
          <p:nvPr>
            <p:ph type="sldNum" sz="quarter" idx="5"/>
          </p:nvPr>
        </p:nvSpPr>
        <p:spPr/>
        <p:txBody>
          <a:bodyPr/>
          <a:lstStyle/>
          <a:p>
            <a:fld id="{8AA580DA-6794-48B5-93C5-DA6082F93F6C}" type="slidenum">
              <a:rPr lang="en-US" smtClean="0"/>
              <a:t>1</a:t>
            </a:fld>
            <a:endParaRPr lang="en-US"/>
          </a:p>
        </p:txBody>
      </p:sp>
    </p:spTree>
    <p:extLst>
      <p:ext uri="{BB962C8B-B14F-4D97-AF65-F5344CB8AC3E}">
        <p14:creationId xmlns:p14="http://schemas.microsoft.com/office/powerpoint/2010/main" val="86244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Engagement from various sectors of society is crucial for the success of Qatar National Sports Day. This section explores how citizens, schools, and organizations come together to celebrate health and fitness.</a:t>
            </a:r>
          </a:p>
        </p:txBody>
      </p:sp>
      <p:sp>
        <p:nvSpPr>
          <p:cNvPr id="4" name="Slide Number Placeholder 3"/>
          <p:cNvSpPr>
            <a:spLocks noGrp="1"/>
          </p:cNvSpPr>
          <p:nvPr>
            <p:ph type="sldNum" sz="quarter" idx="5"/>
          </p:nvPr>
        </p:nvSpPr>
        <p:spPr/>
        <p:txBody>
          <a:bodyPr/>
          <a:lstStyle/>
          <a:p>
            <a:fld id="{8AA580DA-6794-48B5-93C5-DA6082F93F6C}" type="slidenum">
              <a:rPr lang="en-US" smtClean="0"/>
              <a:t>10</a:t>
            </a:fld>
            <a:endParaRPr lang="en-US"/>
          </a:p>
        </p:txBody>
      </p:sp>
    </p:spTree>
    <p:extLst>
      <p:ext uri="{BB962C8B-B14F-4D97-AF65-F5344CB8AC3E}">
        <p14:creationId xmlns:p14="http://schemas.microsoft.com/office/powerpoint/2010/main" val="133418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event sees significant participation from citizens and residents, who are encouraged to engage in sports activities. This collective involvement helps foster a culture of fitness and camaraderie within the community.</a:t>
            </a:r>
          </a:p>
        </p:txBody>
      </p:sp>
      <p:sp>
        <p:nvSpPr>
          <p:cNvPr id="4" name="Slide Number Placeholder 3"/>
          <p:cNvSpPr>
            <a:spLocks noGrp="1"/>
          </p:cNvSpPr>
          <p:nvPr>
            <p:ph type="sldNum" sz="quarter" idx="5"/>
          </p:nvPr>
        </p:nvSpPr>
        <p:spPr/>
        <p:txBody>
          <a:bodyPr/>
          <a:lstStyle/>
          <a:p>
            <a:fld id="{8AA580DA-6794-48B5-93C5-DA6082F93F6C}" type="slidenum">
              <a:rPr lang="en-US" smtClean="0"/>
              <a:t>11</a:t>
            </a:fld>
            <a:endParaRPr lang="en-US"/>
          </a:p>
        </p:txBody>
      </p:sp>
    </p:spTree>
    <p:extLst>
      <p:ext uri="{BB962C8B-B14F-4D97-AF65-F5344CB8AC3E}">
        <p14:creationId xmlns:p14="http://schemas.microsoft.com/office/powerpoint/2010/main" val="1878402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Schools play a vital role by organizing sports days and encouraging students to participate in physical activities. Educational institutions promote the values of health, teamwork, and discipline through sports.</a:t>
            </a:r>
          </a:p>
        </p:txBody>
      </p:sp>
      <p:sp>
        <p:nvSpPr>
          <p:cNvPr id="4" name="Slide Number Placeholder 3"/>
          <p:cNvSpPr>
            <a:spLocks noGrp="1"/>
          </p:cNvSpPr>
          <p:nvPr>
            <p:ph type="sldNum" sz="quarter" idx="5"/>
          </p:nvPr>
        </p:nvSpPr>
        <p:spPr/>
        <p:txBody>
          <a:bodyPr/>
          <a:lstStyle/>
          <a:p>
            <a:fld id="{8AA580DA-6794-48B5-93C5-DA6082F93F6C}" type="slidenum">
              <a:rPr lang="en-US" smtClean="0"/>
              <a:t>12</a:t>
            </a:fld>
            <a:endParaRPr lang="en-US"/>
          </a:p>
        </p:txBody>
      </p:sp>
    </p:spTree>
    <p:extLst>
      <p:ext uri="{BB962C8B-B14F-4D97-AF65-F5344CB8AC3E}">
        <p14:creationId xmlns:p14="http://schemas.microsoft.com/office/powerpoint/2010/main" val="3162971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companies and organizations participate by organizing events for their employees. This involvement not only enhances workplace health but also contributes to building a supportive community atmosphere.</a:t>
            </a:r>
          </a:p>
        </p:txBody>
      </p:sp>
      <p:sp>
        <p:nvSpPr>
          <p:cNvPr id="4" name="Slide Number Placeholder 3"/>
          <p:cNvSpPr>
            <a:spLocks noGrp="1"/>
          </p:cNvSpPr>
          <p:nvPr>
            <p:ph type="sldNum" sz="quarter" idx="5"/>
          </p:nvPr>
        </p:nvSpPr>
        <p:spPr/>
        <p:txBody>
          <a:bodyPr/>
          <a:lstStyle/>
          <a:p>
            <a:fld id="{8AA580DA-6794-48B5-93C5-DA6082F93F6C}" type="slidenum">
              <a:rPr lang="en-US" smtClean="0"/>
              <a:t>13</a:t>
            </a:fld>
            <a:endParaRPr lang="en-US"/>
          </a:p>
        </p:txBody>
      </p:sp>
    </p:spTree>
    <p:extLst>
      <p:ext uri="{BB962C8B-B14F-4D97-AF65-F5344CB8AC3E}">
        <p14:creationId xmlns:p14="http://schemas.microsoft.com/office/powerpoint/2010/main" val="407645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event has profound implications for societal health and well-being. This section highlights the positive changes brought about by Qatar National Sports Day.</a:t>
            </a:r>
          </a:p>
        </p:txBody>
      </p:sp>
      <p:sp>
        <p:nvSpPr>
          <p:cNvPr id="4" name="Slide Number Placeholder 3"/>
          <p:cNvSpPr>
            <a:spLocks noGrp="1"/>
          </p:cNvSpPr>
          <p:nvPr>
            <p:ph type="sldNum" sz="quarter" idx="5"/>
          </p:nvPr>
        </p:nvSpPr>
        <p:spPr/>
        <p:txBody>
          <a:bodyPr/>
          <a:lstStyle/>
          <a:p>
            <a:fld id="{8AA580DA-6794-48B5-93C5-DA6082F93F6C}" type="slidenum">
              <a:rPr lang="en-US" smtClean="0"/>
              <a:t>14</a:t>
            </a:fld>
            <a:endParaRPr lang="en-US"/>
          </a:p>
        </p:txBody>
      </p:sp>
    </p:spTree>
    <p:extLst>
      <p:ext uri="{BB962C8B-B14F-4D97-AF65-F5344CB8AC3E}">
        <p14:creationId xmlns:p14="http://schemas.microsoft.com/office/powerpoint/2010/main" val="99683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Qatar National Sports Day significantly contributes to raising awareness about the importance of a healthy lifestyle. It encourages citizens to make fitness a priority in their daily lives.</a:t>
            </a:r>
          </a:p>
        </p:txBody>
      </p:sp>
      <p:sp>
        <p:nvSpPr>
          <p:cNvPr id="4" name="Slide Number Placeholder 3"/>
          <p:cNvSpPr>
            <a:spLocks noGrp="1"/>
          </p:cNvSpPr>
          <p:nvPr>
            <p:ph type="sldNum" sz="quarter" idx="5"/>
          </p:nvPr>
        </p:nvSpPr>
        <p:spPr/>
        <p:txBody>
          <a:bodyPr/>
          <a:lstStyle/>
          <a:p>
            <a:fld id="{8AA580DA-6794-48B5-93C5-DA6082F93F6C}" type="slidenum">
              <a:rPr lang="en-US" smtClean="0"/>
              <a:t>15</a:t>
            </a:fld>
            <a:endParaRPr lang="en-US"/>
          </a:p>
        </p:txBody>
      </p:sp>
    </p:spTree>
    <p:extLst>
      <p:ext uri="{BB962C8B-B14F-4D97-AF65-F5344CB8AC3E}">
        <p14:creationId xmlns:p14="http://schemas.microsoft.com/office/powerpoint/2010/main" val="260198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event fosters community spirit as people from diverse backgrounds come together to celebrate health and fitness. It reinforces social bonds and creates a sense of unity among participants.</a:t>
            </a:r>
          </a:p>
        </p:txBody>
      </p:sp>
      <p:sp>
        <p:nvSpPr>
          <p:cNvPr id="4" name="Slide Number Placeholder 3"/>
          <p:cNvSpPr>
            <a:spLocks noGrp="1"/>
          </p:cNvSpPr>
          <p:nvPr>
            <p:ph type="sldNum" sz="quarter" idx="5"/>
          </p:nvPr>
        </p:nvSpPr>
        <p:spPr/>
        <p:txBody>
          <a:bodyPr/>
          <a:lstStyle/>
          <a:p>
            <a:fld id="{8AA580DA-6794-48B5-93C5-DA6082F93F6C}" type="slidenum">
              <a:rPr lang="en-US" smtClean="0"/>
              <a:t>16</a:t>
            </a:fld>
            <a:endParaRPr lang="en-US"/>
          </a:p>
        </p:txBody>
      </p:sp>
    </p:spTree>
    <p:extLst>
      <p:ext uri="{BB962C8B-B14F-4D97-AF65-F5344CB8AC3E}">
        <p14:creationId xmlns:p14="http://schemas.microsoft.com/office/powerpoint/2010/main" val="97741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promoting physical activity and healthy living, Qatar National Sports Day contributes to long-term public health benefits, reducing the risk of lifestyle-related diseases and enhancing the overall quality of life.</a:t>
            </a:r>
          </a:p>
        </p:txBody>
      </p:sp>
      <p:sp>
        <p:nvSpPr>
          <p:cNvPr id="4" name="Slide Number Placeholder 3"/>
          <p:cNvSpPr>
            <a:spLocks noGrp="1"/>
          </p:cNvSpPr>
          <p:nvPr>
            <p:ph type="sldNum" sz="quarter" idx="5"/>
          </p:nvPr>
        </p:nvSpPr>
        <p:spPr/>
        <p:txBody>
          <a:bodyPr/>
          <a:lstStyle/>
          <a:p>
            <a:fld id="{8AA580DA-6794-48B5-93C5-DA6082F93F6C}" type="slidenum">
              <a:rPr lang="en-US" smtClean="0"/>
              <a:t>17</a:t>
            </a:fld>
            <a:endParaRPr lang="en-US"/>
          </a:p>
        </p:txBody>
      </p:sp>
    </p:spTree>
    <p:extLst>
      <p:ext uri="{BB962C8B-B14F-4D97-AF65-F5344CB8AC3E}">
        <p14:creationId xmlns:p14="http://schemas.microsoft.com/office/powerpoint/2010/main" val="12774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ahead, Qatar National Sports Day is set to evolve with new initiatives that will continue to promote health and fitness within the community.</a:t>
            </a:r>
          </a:p>
        </p:txBody>
      </p:sp>
      <p:sp>
        <p:nvSpPr>
          <p:cNvPr id="4" name="Slide Number Placeholder 3"/>
          <p:cNvSpPr>
            <a:spLocks noGrp="1"/>
          </p:cNvSpPr>
          <p:nvPr>
            <p:ph type="sldNum" sz="quarter" idx="5"/>
          </p:nvPr>
        </p:nvSpPr>
        <p:spPr/>
        <p:txBody>
          <a:bodyPr/>
          <a:lstStyle/>
          <a:p>
            <a:fld id="{8AA580DA-6794-48B5-93C5-DA6082F93F6C}" type="slidenum">
              <a:rPr lang="en-US" smtClean="0"/>
              <a:t>18</a:t>
            </a:fld>
            <a:endParaRPr lang="en-US"/>
          </a:p>
        </p:txBody>
      </p:sp>
    </p:spTree>
    <p:extLst>
      <p:ext uri="{BB962C8B-B14F-4D97-AF65-F5344CB8AC3E}">
        <p14:creationId xmlns:p14="http://schemas.microsoft.com/office/powerpoint/2010/main" val="1531405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Future events will aim to expand participation and include innovative activities that appeal to a wider audience, ensuring the event remains relevant and engaging.</a:t>
            </a:r>
          </a:p>
        </p:txBody>
      </p:sp>
      <p:sp>
        <p:nvSpPr>
          <p:cNvPr id="4" name="Slide Number Placeholder 3"/>
          <p:cNvSpPr>
            <a:spLocks noGrp="1"/>
          </p:cNvSpPr>
          <p:nvPr>
            <p:ph type="sldNum" sz="quarter" idx="5"/>
          </p:nvPr>
        </p:nvSpPr>
        <p:spPr/>
        <p:txBody>
          <a:bodyPr/>
          <a:lstStyle/>
          <a:p>
            <a:fld id="{8AA580DA-6794-48B5-93C5-DA6082F93F6C}" type="slidenum">
              <a:rPr lang="en-US" smtClean="0"/>
              <a:t>19</a:t>
            </a:fld>
            <a:endParaRPr lang="en-US"/>
          </a:p>
        </p:txBody>
      </p:sp>
    </p:spTree>
    <p:extLst>
      <p:ext uri="{BB962C8B-B14F-4D97-AF65-F5344CB8AC3E}">
        <p14:creationId xmlns:p14="http://schemas.microsoft.com/office/powerpoint/2010/main" val="364019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with an introduction to Qatar National Sports Day, including its history and objectives. Next, we'll explore the various activities and events that take place during this day. We will then discuss how different sectors participate and the positive impact this event has on society, concluding with the future plans for Qatar National Sports Day.</a:t>
            </a:r>
          </a:p>
        </p:txBody>
      </p:sp>
      <p:sp>
        <p:nvSpPr>
          <p:cNvPr id="4" name="Slide Number Placeholder 3"/>
          <p:cNvSpPr>
            <a:spLocks noGrp="1"/>
          </p:cNvSpPr>
          <p:nvPr>
            <p:ph type="sldNum" sz="quarter" idx="5"/>
          </p:nvPr>
        </p:nvSpPr>
        <p:spPr/>
        <p:txBody>
          <a:bodyPr/>
          <a:lstStyle/>
          <a:p>
            <a:fld id="{8AA580DA-6794-48B5-93C5-DA6082F93F6C}" type="slidenum">
              <a:rPr lang="en-US" smtClean="0"/>
              <a:t>2</a:t>
            </a:fld>
            <a:endParaRPr lang="en-US"/>
          </a:p>
        </p:txBody>
      </p:sp>
    </p:spTree>
    <p:extLst>
      <p:ext uri="{BB962C8B-B14F-4D97-AF65-F5344CB8AC3E}">
        <p14:creationId xmlns:p14="http://schemas.microsoft.com/office/powerpoint/2010/main" val="79635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focus on introducing new fitness programs and activities that cater to the interests of the community, including technology-driven fitness solutions and unique sports.</a:t>
            </a:r>
          </a:p>
        </p:txBody>
      </p:sp>
      <p:sp>
        <p:nvSpPr>
          <p:cNvPr id="4" name="Slide Number Placeholder 3"/>
          <p:cNvSpPr>
            <a:spLocks noGrp="1"/>
          </p:cNvSpPr>
          <p:nvPr>
            <p:ph type="sldNum" sz="quarter" idx="5"/>
          </p:nvPr>
        </p:nvSpPr>
        <p:spPr/>
        <p:txBody>
          <a:bodyPr/>
          <a:lstStyle/>
          <a:p>
            <a:fld id="{8AA580DA-6794-48B5-93C5-DA6082F93F6C}" type="slidenum">
              <a:rPr lang="en-US" smtClean="0"/>
              <a:t>20</a:t>
            </a:fld>
            <a:endParaRPr lang="en-US"/>
          </a:p>
        </p:txBody>
      </p:sp>
    </p:spTree>
    <p:extLst>
      <p:ext uri="{BB962C8B-B14F-4D97-AF65-F5344CB8AC3E}">
        <p14:creationId xmlns:p14="http://schemas.microsoft.com/office/powerpoint/2010/main" val="361416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government and community organizations are committed to promoting health and wellness beyond just one day. This ongoing dedication is essential for fostering a sustained culture of fitness.</a:t>
            </a:r>
          </a:p>
        </p:txBody>
      </p:sp>
      <p:sp>
        <p:nvSpPr>
          <p:cNvPr id="4" name="Slide Number Placeholder 3"/>
          <p:cNvSpPr>
            <a:spLocks noGrp="1"/>
          </p:cNvSpPr>
          <p:nvPr>
            <p:ph type="sldNum" sz="quarter" idx="5"/>
          </p:nvPr>
        </p:nvSpPr>
        <p:spPr/>
        <p:txBody>
          <a:bodyPr/>
          <a:lstStyle/>
          <a:p>
            <a:fld id="{8AA580DA-6794-48B5-93C5-DA6082F93F6C}" type="slidenum">
              <a:rPr lang="en-US" smtClean="0"/>
              <a:t>21</a:t>
            </a:fld>
            <a:endParaRPr lang="en-US"/>
          </a:p>
        </p:txBody>
      </p:sp>
    </p:spTree>
    <p:extLst>
      <p:ext uri="{BB962C8B-B14F-4D97-AF65-F5344CB8AC3E}">
        <p14:creationId xmlns:p14="http://schemas.microsoft.com/office/powerpoint/2010/main" val="83534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Qatar National Sports Day serves as a vital platform for promoting health and fitness within the community. With its rich history, engaging activities, and positive impact, it plays a crucial role in shaping a healthier, more active society.</a:t>
            </a:r>
          </a:p>
        </p:txBody>
      </p:sp>
      <p:sp>
        <p:nvSpPr>
          <p:cNvPr id="4" name="Slide Number Placeholder 3"/>
          <p:cNvSpPr>
            <a:spLocks noGrp="1"/>
          </p:cNvSpPr>
          <p:nvPr>
            <p:ph type="sldNum" sz="quarter" idx="5"/>
          </p:nvPr>
        </p:nvSpPr>
        <p:spPr/>
        <p:txBody>
          <a:bodyPr/>
          <a:lstStyle/>
          <a:p>
            <a:fld id="{8AA580DA-6794-48B5-93C5-DA6082F93F6C}" type="slidenum">
              <a:rPr lang="en-US" smtClean="0"/>
              <a:t>22</a:t>
            </a:fld>
            <a:endParaRPr lang="en-US"/>
          </a:p>
        </p:txBody>
      </p:sp>
    </p:spTree>
    <p:extLst>
      <p:ext uri="{BB962C8B-B14F-4D97-AF65-F5344CB8AC3E}">
        <p14:creationId xmlns:p14="http://schemas.microsoft.com/office/powerpoint/2010/main" val="314424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Qatar National Sports Day is a key initiative aimed at fostering a culture of fitness and well-being. It serves as a reminder of the importance of integrating physical activity into our daily lives.</a:t>
            </a:r>
          </a:p>
        </p:txBody>
      </p:sp>
      <p:sp>
        <p:nvSpPr>
          <p:cNvPr id="4" name="Slide Number Placeholder 3"/>
          <p:cNvSpPr>
            <a:spLocks noGrp="1"/>
          </p:cNvSpPr>
          <p:nvPr>
            <p:ph type="sldNum" sz="quarter" idx="5"/>
          </p:nvPr>
        </p:nvSpPr>
        <p:spPr/>
        <p:txBody>
          <a:bodyPr/>
          <a:lstStyle/>
          <a:p>
            <a:fld id="{8AA580DA-6794-48B5-93C5-DA6082F93F6C}" type="slidenum">
              <a:rPr lang="en-US" smtClean="0"/>
              <a:t>3</a:t>
            </a:fld>
            <a:endParaRPr lang="en-US"/>
          </a:p>
        </p:txBody>
      </p:sp>
    </p:spTree>
    <p:extLst>
      <p:ext uri="{BB962C8B-B14F-4D97-AF65-F5344CB8AC3E}">
        <p14:creationId xmlns:p14="http://schemas.microsoft.com/office/powerpoint/2010/main" val="149718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Launched in 2012, Qatar National Sports Day was established to encourage citizens and residents to engage in sports and physical activities. The event reflects Qatar's commitment to health and wellness as part of its national vision.</a:t>
            </a:r>
          </a:p>
        </p:txBody>
      </p:sp>
      <p:sp>
        <p:nvSpPr>
          <p:cNvPr id="4" name="Slide Number Placeholder 3"/>
          <p:cNvSpPr>
            <a:spLocks noGrp="1"/>
          </p:cNvSpPr>
          <p:nvPr>
            <p:ph type="sldNum" sz="quarter" idx="5"/>
          </p:nvPr>
        </p:nvSpPr>
        <p:spPr/>
        <p:txBody>
          <a:bodyPr/>
          <a:lstStyle/>
          <a:p>
            <a:fld id="{8AA580DA-6794-48B5-93C5-DA6082F93F6C}" type="slidenum">
              <a:rPr lang="en-US" smtClean="0"/>
              <a:t>4</a:t>
            </a:fld>
            <a:endParaRPr lang="en-US"/>
          </a:p>
        </p:txBody>
      </p:sp>
    </p:spTree>
    <p:extLst>
      <p:ext uri="{BB962C8B-B14F-4D97-AF65-F5344CB8AC3E}">
        <p14:creationId xmlns:p14="http://schemas.microsoft.com/office/powerpoint/2010/main" val="306575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primary goal of Qatar National Sports Day is to promote a healthy lifestyle among all demographics. The event aims to inspire individuals to participate in sports, enhance public awareness about fitness, and strengthen community bonds.</a:t>
            </a:r>
          </a:p>
        </p:txBody>
      </p:sp>
      <p:sp>
        <p:nvSpPr>
          <p:cNvPr id="4" name="Slide Number Placeholder 3"/>
          <p:cNvSpPr>
            <a:spLocks noGrp="1"/>
          </p:cNvSpPr>
          <p:nvPr>
            <p:ph type="sldNum" sz="quarter" idx="5"/>
          </p:nvPr>
        </p:nvSpPr>
        <p:spPr/>
        <p:txBody>
          <a:bodyPr/>
          <a:lstStyle/>
          <a:p>
            <a:fld id="{8AA580DA-6794-48B5-93C5-DA6082F93F6C}" type="slidenum">
              <a:rPr lang="en-US" smtClean="0"/>
              <a:t>5</a:t>
            </a:fld>
            <a:endParaRPr lang="en-US"/>
          </a:p>
        </p:txBody>
      </p:sp>
    </p:spTree>
    <p:extLst>
      <p:ext uri="{BB962C8B-B14F-4D97-AF65-F5344CB8AC3E}">
        <p14:creationId xmlns:p14="http://schemas.microsoft.com/office/powerpoint/2010/main" val="370338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day is filled with a diverse array of activities that cater to various interests and age groups, providing opportunities for everyone to engage in physical activities.</a:t>
            </a:r>
          </a:p>
        </p:txBody>
      </p:sp>
      <p:sp>
        <p:nvSpPr>
          <p:cNvPr id="4" name="Slide Number Placeholder 3"/>
          <p:cNvSpPr>
            <a:spLocks noGrp="1"/>
          </p:cNvSpPr>
          <p:nvPr>
            <p:ph type="sldNum" sz="quarter" idx="5"/>
          </p:nvPr>
        </p:nvSpPr>
        <p:spPr/>
        <p:txBody>
          <a:bodyPr/>
          <a:lstStyle/>
          <a:p>
            <a:fld id="{8AA580DA-6794-48B5-93C5-DA6082F93F6C}" type="slidenum">
              <a:rPr lang="en-US" smtClean="0"/>
              <a:t>6</a:t>
            </a:fld>
            <a:endParaRPr lang="en-US"/>
          </a:p>
        </p:txBody>
      </p:sp>
    </p:spTree>
    <p:extLst>
      <p:ext uri="{BB962C8B-B14F-4D97-AF65-F5344CB8AC3E}">
        <p14:creationId xmlns:p14="http://schemas.microsoft.com/office/powerpoint/2010/main" val="1500799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Various sports competitions are held throughout the country, including traditional Qatari games, team sports, and individual challenges. These competitions foster a spirit of friendly rivalry and promote teamwork.</a:t>
            </a:r>
          </a:p>
        </p:txBody>
      </p:sp>
      <p:sp>
        <p:nvSpPr>
          <p:cNvPr id="4" name="Slide Number Placeholder 3"/>
          <p:cNvSpPr>
            <a:spLocks noGrp="1"/>
          </p:cNvSpPr>
          <p:nvPr>
            <p:ph type="sldNum" sz="quarter" idx="5"/>
          </p:nvPr>
        </p:nvSpPr>
        <p:spPr/>
        <p:txBody>
          <a:bodyPr/>
          <a:lstStyle/>
          <a:p>
            <a:fld id="{8AA580DA-6794-48B5-93C5-DA6082F93F6C}" type="slidenum">
              <a:rPr lang="en-US" smtClean="0"/>
              <a:t>7</a:t>
            </a:fld>
            <a:endParaRPr lang="en-US"/>
          </a:p>
        </p:txBody>
      </p:sp>
    </p:spTree>
    <p:extLst>
      <p:ext uri="{BB962C8B-B14F-4D97-AF65-F5344CB8AC3E}">
        <p14:creationId xmlns:p14="http://schemas.microsoft.com/office/powerpoint/2010/main" val="199506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Fitness programs such as yoga, aerobics, and running clubs are organized in public spaces. These initiatives focus on promoting physical health, mental well-being, and social interaction among participants.</a:t>
            </a:r>
          </a:p>
        </p:txBody>
      </p:sp>
      <p:sp>
        <p:nvSpPr>
          <p:cNvPr id="4" name="Slide Number Placeholder 3"/>
          <p:cNvSpPr>
            <a:spLocks noGrp="1"/>
          </p:cNvSpPr>
          <p:nvPr>
            <p:ph type="sldNum" sz="quarter" idx="5"/>
          </p:nvPr>
        </p:nvSpPr>
        <p:spPr/>
        <p:txBody>
          <a:bodyPr/>
          <a:lstStyle/>
          <a:p>
            <a:fld id="{8AA580DA-6794-48B5-93C5-DA6082F93F6C}" type="slidenum">
              <a:rPr lang="en-US" smtClean="0"/>
              <a:t>8</a:t>
            </a:fld>
            <a:endParaRPr lang="en-US"/>
          </a:p>
        </p:txBody>
      </p:sp>
    </p:spTree>
    <p:extLst>
      <p:ext uri="{BB962C8B-B14F-4D97-AF65-F5344CB8AC3E}">
        <p14:creationId xmlns:p14="http://schemas.microsoft.com/office/powerpoint/2010/main" val="65015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Qatar National Sports Day emphasizes community involvement. Family-friendly activities, such as fun runs, obstacle courses, and interactive games, encourage participation from all age groups, fostering a sense of belonging.</a:t>
            </a:r>
          </a:p>
        </p:txBody>
      </p:sp>
      <p:sp>
        <p:nvSpPr>
          <p:cNvPr id="4" name="Slide Number Placeholder 3"/>
          <p:cNvSpPr>
            <a:spLocks noGrp="1"/>
          </p:cNvSpPr>
          <p:nvPr>
            <p:ph type="sldNum" sz="quarter" idx="5"/>
          </p:nvPr>
        </p:nvSpPr>
        <p:spPr/>
        <p:txBody>
          <a:bodyPr/>
          <a:lstStyle/>
          <a:p>
            <a:fld id="{8AA580DA-6794-48B5-93C5-DA6082F93F6C}" type="slidenum">
              <a:rPr lang="en-US" smtClean="0"/>
              <a:t>9</a:t>
            </a:fld>
            <a:endParaRPr lang="en-US"/>
          </a:p>
        </p:txBody>
      </p:sp>
    </p:spTree>
    <p:extLst>
      <p:ext uri="{BB962C8B-B14F-4D97-AF65-F5344CB8AC3E}">
        <p14:creationId xmlns:p14="http://schemas.microsoft.com/office/powerpoint/2010/main" val="406836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2/10/2025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56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2/10/2025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9213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2/10/2025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03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2/10/2025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5636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2/10/2025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3040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2/10/2025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69707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2/10/2025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759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2/10/2025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2681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2/10/2025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4302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2/10/2025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3603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2/10/2025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4953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2/10/2025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067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descr="Young man serves with tennis racket">
            <a:extLst>
              <a:ext uri="{FF2B5EF4-FFF2-40B4-BE49-F238E27FC236}">
                <a16:creationId xmlns:a16="http://schemas.microsoft.com/office/drawing/2014/main" id="{584FD0F6-5752-48B4-A00C-7D5E1E311738}"/>
              </a:ext>
            </a:extLst>
          </p:cNvPr>
          <p:cNvPicPr>
            <a:picLocks noChangeAspect="1"/>
          </p:cNvPicPr>
          <p:nvPr/>
        </p:nvPicPr>
        <p:blipFill>
          <a:blip r:embed="rId3"/>
          <a:srcRect t="17780" r="9091" b="5611"/>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912025B4-7337-735E-4DC9-E634D2011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20000"/>
                </a:schemeClr>
              </a:gs>
              <a:gs pos="26000">
                <a:schemeClr val="bg1">
                  <a:alpha val="7000"/>
                </a:schemeClr>
              </a:gs>
              <a:gs pos="100000">
                <a:schemeClr val="bg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B0A537C-E85C-2850-A71A-9E9D6A45361A}"/>
              </a:ext>
            </a:extLst>
          </p:cNvPr>
          <p:cNvSpPr>
            <a:spLocks noGrp="1"/>
          </p:cNvSpPr>
          <p:nvPr>
            <p:ph type="ctrTitle"/>
          </p:nvPr>
        </p:nvSpPr>
        <p:spPr>
          <a:xfrm>
            <a:off x="438910" y="978408"/>
            <a:ext cx="4795819" cy="3969960"/>
          </a:xfrm>
        </p:spPr>
        <p:txBody>
          <a:bodyPr anchor="t">
            <a:normAutofit/>
          </a:bodyPr>
          <a:lstStyle/>
          <a:p>
            <a:pPr>
              <a:lnSpc>
                <a:spcPct val="90000"/>
              </a:lnSpc>
            </a:pPr>
            <a:r>
              <a:rPr lang="en-US" sz="5100" dirty="0"/>
              <a:t>Qatar National Sports Day: Celebrating Health and Fitness</a:t>
            </a:r>
          </a:p>
        </p:txBody>
      </p:sp>
      <p:sp>
        <p:nvSpPr>
          <p:cNvPr id="3" name="Subtitle 2">
            <a:extLst>
              <a:ext uri="{FF2B5EF4-FFF2-40B4-BE49-F238E27FC236}">
                <a16:creationId xmlns:a16="http://schemas.microsoft.com/office/drawing/2014/main" id="{C8AB133A-BDD7-A935-F437-E8B27A674C39}"/>
              </a:ext>
            </a:extLst>
          </p:cNvPr>
          <p:cNvSpPr>
            <a:spLocks noGrp="1"/>
          </p:cNvSpPr>
          <p:nvPr>
            <p:ph type="subTitle" idx="1"/>
          </p:nvPr>
        </p:nvSpPr>
        <p:spPr>
          <a:xfrm>
            <a:off x="438910" y="4948369"/>
            <a:ext cx="4381634" cy="1157436"/>
          </a:xfrm>
        </p:spPr>
        <p:txBody>
          <a:bodyPr anchor="b">
            <a:normAutofit/>
          </a:bodyPr>
          <a:lstStyle/>
          <a:p>
            <a:r>
              <a:rPr lang="en-US" sz="2400"/>
              <a:t>Promoting well-being through community sports activities</a:t>
            </a:r>
          </a:p>
        </p:txBody>
      </p:sp>
      <p:sp>
        <p:nvSpPr>
          <p:cNvPr id="13" name="Rectangle 12">
            <a:extLst>
              <a:ext uri="{FF2B5EF4-FFF2-40B4-BE49-F238E27FC236}">
                <a16:creationId xmlns:a16="http://schemas.microsoft.com/office/drawing/2014/main" id="{150CDACD-D191-E642-F686-FCB54B7E5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9570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1124554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A101E6B2-48CC-B487-5832-10FDBB30491D}"/>
              </a:ext>
            </a:extLst>
          </p:cNvPr>
          <p:cNvSpPr>
            <a:spLocks noGrp="1"/>
          </p:cNvSpPr>
          <p:nvPr>
            <p:ph type="ctrTitle"/>
          </p:nvPr>
        </p:nvSpPr>
        <p:spPr>
          <a:xfrm>
            <a:off x="521208" y="1211766"/>
            <a:ext cx="7237052" cy="4727988"/>
          </a:xfrm>
        </p:spPr>
        <p:txBody>
          <a:bodyPr anchor="b">
            <a:normAutofit/>
          </a:bodyPr>
          <a:lstStyle/>
          <a:p>
            <a:r>
              <a:rPr lang="en-US" sz="7400"/>
              <a:t>Participation and Engagement</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0709830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Women in a marathon">
            <a:extLst>
              <a:ext uri="{FF2B5EF4-FFF2-40B4-BE49-F238E27FC236}">
                <a16:creationId xmlns:a16="http://schemas.microsoft.com/office/drawing/2014/main" id="{35116547-61B7-427F-84FF-E64B820C3FE8}"/>
              </a:ext>
            </a:extLst>
          </p:cNvPr>
          <p:cNvPicPr>
            <a:picLocks noGrp="1" noChangeAspect="1"/>
          </p:cNvPicPr>
          <p:nvPr>
            <p:ph sz="half" idx="1"/>
          </p:nvPr>
        </p:nvPicPr>
        <p:blipFill>
          <a:blip r:embed="rId3"/>
          <a:srcRect l="21458" r="30270"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2C36D607-E185-E5D7-564A-FDE3C20941C4}"/>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Involvement of Citizens and Residents</a:t>
            </a:r>
          </a:p>
        </p:txBody>
      </p:sp>
      <p:sp>
        <p:nvSpPr>
          <p:cNvPr id="4" name="Content Placeholder 3">
            <a:extLst>
              <a:ext uri="{FF2B5EF4-FFF2-40B4-BE49-F238E27FC236}">
                <a16:creationId xmlns:a16="http://schemas.microsoft.com/office/drawing/2014/main" id="{1E681A4C-574D-2EF1-3842-5755223C28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Community Participation</a:t>
            </a:r>
          </a:p>
          <a:p>
            <a:pPr marL="0" lvl="1" indent="0">
              <a:buNone/>
            </a:pPr>
            <a:r>
              <a:rPr lang="en-US" sz="1400"/>
              <a:t>The event encourages active participation from citizens and residents, promoting inclusivity and teamwork among community members.</a:t>
            </a:r>
          </a:p>
          <a:p>
            <a:pPr marL="0" indent="0">
              <a:spcBef>
                <a:spcPts val="2500"/>
              </a:spcBef>
              <a:buNone/>
            </a:pPr>
            <a:r>
              <a:rPr lang="en-US" sz="1400" b="1"/>
              <a:t>Fostering Fitness Culture</a:t>
            </a:r>
          </a:p>
          <a:p>
            <a:pPr marL="0" lvl="1" indent="0">
              <a:buNone/>
            </a:pPr>
            <a:r>
              <a:rPr lang="en-US" sz="1400"/>
              <a:t>Through collective involvement in sports, the event helps promote a culture of fitness and healthy living within the community.</a:t>
            </a:r>
          </a:p>
          <a:p>
            <a:pPr marL="0" indent="0">
              <a:spcBef>
                <a:spcPts val="2500"/>
              </a:spcBef>
              <a:buNone/>
            </a:pPr>
            <a:r>
              <a:rPr lang="en-US" sz="1400" b="1"/>
              <a:t>Building Camaraderie</a:t>
            </a:r>
          </a:p>
          <a:p>
            <a:pPr marL="0" lvl="1" indent="0">
              <a:buNone/>
            </a:pPr>
            <a:r>
              <a:rPr lang="en-US" sz="1400"/>
              <a:t>Engagement in sports activities fosters camaraderie and strengthens relationships among citizens, creating a sense of belonging.</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463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hildren from an international school playing in school playground.">
            <a:extLst>
              <a:ext uri="{FF2B5EF4-FFF2-40B4-BE49-F238E27FC236}">
                <a16:creationId xmlns:a16="http://schemas.microsoft.com/office/drawing/2014/main" id="{FCA405B9-508B-4130-A6E1-27B00D2D35B6}"/>
              </a:ext>
            </a:extLst>
          </p:cNvPr>
          <p:cNvPicPr>
            <a:picLocks noGrp="1" noChangeAspect="1"/>
          </p:cNvPicPr>
          <p:nvPr>
            <p:ph sz="half" idx="1"/>
          </p:nvPr>
        </p:nvPicPr>
        <p:blipFill>
          <a:blip r:embed="rId3"/>
          <a:srcRect l="27564" r="18016"/>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37DF23C8-B045-0CF3-012A-289EC9596FE8}"/>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100"/>
              <a:t>Role of Schools and Educational Institutions</a:t>
            </a:r>
          </a:p>
        </p:txBody>
      </p:sp>
      <p:sp>
        <p:nvSpPr>
          <p:cNvPr id="4" name="Content Placeholder 3">
            <a:extLst>
              <a:ext uri="{FF2B5EF4-FFF2-40B4-BE49-F238E27FC236}">
                <a16:creationId xmlns:a16="http://schemas.microsoft.com/office/drawing/2014/main" id="{3AA057E1-CD27-3E01-E201-464537DE845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Organizing Sports Days</a:t>
            </a:r>
          </a:p>
          <a:p>
            <a:pPr marL="0" lvl="1" indent="0">
              <a:buNone/>
            </a:pPr>
            <a:r>
              <a:rPr lang="en-US" sz="1400"/>
              <a:t>Schools play an essential role by organizing sports days, fostering a spirit of competition and celebration in students.</a:t>
            </a:r>
          </a:p>
          <a:p>
            <a:pPr marL="0" indent="0">
              <a:spcBef>
                <a:spcPts val="2500"/>
              </a:spcBef>
              <a:buNone/>
            </a:pPr>
            <a:r>
              <a:rPr lang="en-US" sz="1400" b="1"/>
              <a:t>Encouraging Physical Activities</a:t>
            </a:r>
          </a:p>
          <a:p>
            <a:pPr marL="0" lvl="1" indent="0">
              <a:buNone/>
            </a:pPr>
            <a:r>
              <a:rPr lang="en-US" sz="1400"/>
              <a:t>Educational institutions encourage students to participate in physical activities, promoting a healthy and active lifestyle.</a:t>
            </a:r>
          </a:p>
          <a:p>
            <a:pPr marL="0" indent="0">
              <a:spcBef>
                <a:spcPts val="2500"/>
              </a:spcBef>
              <a:buNone/>
            </a:pPr>
            <a:r>
              <a:rPr lang="en-US" sz="1400" b="1"/>
              <a:t>Promoting Health and Teamwork</a:t>
            </a:r>
          </a:p>
          <a:p>
            <a:pPr marL="0" lvl="1" indent="0">
              <a:buNone/>
            </a:pPr>
            <a:r>
              <a:rPr lang="en-US" sz="1400"/>
              <a:t>Through sports, educational institutions instill values of health, teamwork, and discipline, which are crucial for personal development.</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0710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usiness team brainstorming">
            <a:extLst>
              <a:ext uri="{FF2B5EF4-FFF2-40B4-BE49-F238E27FC236}">
                <a16:creationId xmlns:a16="http://schemas.microsoft.com/office/drawing/2014/main" id="{8B222C65-34B0-4BDD-9957-83B8DCE0201C}"/>
              </a:ext>
            </a:extLst>
          </p:cNvPr>
          <p:cNvPicPr>
            <a:picLocks noGrp="1" noChangeAspect="1"/>
          </p:cNvPicPr>
          <p:nvPr>
            <p:ph sz="half" idx="1"/>
          </p:nvPr>
        </p:nvPicPr>
        <p:blipFill>
          <a:blip r:embed="rId3"/>
          <a:srcRect l="33364" r="18363"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0499E95B-2D04-258F-4BCC-45BB1D02E4EC}"/>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lnSpc>
                <a:spcPct val="90000"/>
              </a:lnSpc>
            </a:pPr>
            <a:r>
              <a:rPr lang="en-US" sz="3700"/>
              <a:t>Corporate and Organizational Participation</a:t>
            </a:r>
          </a:p>
        </p:txBody>
      </p:sp>
      <p:sp>
        <p:nvSpPr>
          <p:cNvPr id="4" name="Content Placeholder 3">
            <a:extLst>
              <a:ext uri="{FF2B5EF4-FFF2-40B4-BE49-F238E27FC236}">
                <a16:creationId xmlns:a16="http://schemas.microsoft.com/office/drawing/2014/main" id="{890AA10B-E062-9599-9D0B-8D7F182FBC4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Employee Engagement Events</a:t>
            </a:r>
          </a:p>
          <a:p>
            <a:pPr marL="0" lvl="1" indent="0">
              <a:buNone/>
            </a:pPr>
            <a:r>
              <a:rPr lang="en-US" sz="1400"/>
              <a:t>Companies organize events to engage employees, fostering a sense of belonging and community within the workplace.</a:t>
            </a:r>
          </a:p>
          <a:p>
            <a:pPr marL="0" indent="0">
              <a:spcBef>
                <a:spcPts val="2500"/>
              </a:spcBef>
              <a:buNone/>
            </a:pPr>
            <a:r>
              <a:rPr lang="en-US" sz="1400" b="1"/>
              <a:t>Health and Wellness Promotion</a:t>
            </a:r>
          </a:p>
          <a:p>
            <a:pPr marL="0" lvl="1" indent="0">
              <a:buNone/>
            </a:pPr>
            <a:r>
              <a:rPr lang="en-US" sz="1400"/>
              <a:t>Involvement in workplace activities enhances employee health and promotes overall well-being, leading to a happier workforce.</a:t>
            </a:r>
          </a:p>
          <a:p>
            <a:pPr marL="0" indent="0">
              <a:spcBef>
                <a:spcPts val="2500"/>
              </a:spcBef>
              <a:buNone/>
            </a:pPr>
            <a:r>
              <a:rPr lang="en-US" sz="1400" b="1"/>
              <a:t>Community Building</a:t>
            </a:r>
          </a:p>
          <a:p>
            <a:pPr marL="0" lvl="1" indent="0">
              <a:buNone/>
            </a:pPr>
            <a:r>
              <a:rPr lang="en-US" sz="1400"/>
              <a:t>Organizing events helps to create a supportive community atmosphere, improving relationships among employees and fostering teamwork.</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5080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C520110-13A4-1F27-6988-00BCB0199121}"/>
              </a:ext>
            </a:extLst>
          </p:cNvPr>
          <p:cNvSpPr>
            <a:spLocks noGrp="1"/>
          </p:cNvSpPr>
          <p:nvPr>
            <p:ph type="ctrTitle"/>
          </p:nvPr>
        </p:nvSpPr>
        <p:spPr>
          <a:xfrm>
            <a:off x="521208" y="1211766"/>
            <a:ext cx="7237052" cy="4727988"/>
          </a:xfrm>
        </p:spPr>
        <p:txBody>
          <a:bodyPr anchor="b">
            <a:normAutofit/>
          </a:bodyPr>
          <a:lstStyle/>
          <a:p>
            <a:r>
              <a:rPr lang="en-US" sz="7400"/>
              <a:t>Impact on Society</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7003161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Rear view of man cheering in filedhttp://www.twodozendesign.info/i/1.png">
            <a:extLst>
              <a:ext uri="{FF2B5EF4-FFF2-40B4-BE49-F238E27FC236}">
                <a16:creationId xmlns:a16="http://schemas.microsoft.com/office/drawing/2014/main" id="{A178F9F4-E370-409E-B108-C6036C0C5697}"/>
              </a:ext>
            </a:extLst>
          </p:cNvPr>
          <p:cNvPicPr>
            <a:picLocks noGrp="1" noChangeAspect="1"/>
          </p:cNvPicPr>
          <p:nvPr>
            <p:ph sz="half" idx="1"/>
          </p:nvPr>
        </p:nvPicPr>
        <p:blipFill>
          <a:blip r:embed="rId3"/>
          <a:srcRect l="19017" r="32710"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F7B8A20B-2662-141F-E968-1BFCB018754D}"/>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Promotion of a Healthy Lifestyle</a:t>
            </a:r>
          </a:p>
        </p:txBody>
      </p:sp>
      <p:sp>
        <p:nvSpPr>
          <p:cNvPr id="4" name="Content Placeholder 3">
            <a:extLst>
              <a:ext uri="{FF2B5EF4-FFF2-40B4-BE49-F238E27FC236}">
                <a16:creationId xmlns:a16="http://schemas.microsoft.com/office/drawing/2014/main" id="{94D193F4-BF25-0E6E-CC9A-4BD5639237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Awareness of Health Benefits</a:t>
            </a:r>
          </a:p>
          <a:p>
            <a:pPr marL="0" lvl="1" indent="0">
              <a:buNone/>
            </a:pPr>
            <a:r>
              <a:rPr lang="en-US" sz="1400"/>
              <a:t>Qatar National Sports Day raises awareness about the numerous benefits of maintaining a healthy lifestyle through physical activity.</a:t>
            </a:r>
          </a:p>
          <a:p>
            <a:pPr marL="0" indent="0">
              <a:spcBef>
                <a:spcPts val="2500"/>
              </a:spcBef>
              <a:buNone/>
            </a:pPr>
            <a:r>
              <a:rPr lang="en-US" sz="1400" b="1"/>
              <a:t>Encouragement for Fitness</a:t>
            </a:r>
          </a:p>
          <a:p>
            <a:pPr marL="0" lvl="1" indent="0">
              <a:buNone/>
            </a:pPr>
            <a:r>
              <a:rPr lang="en-US" sz="1400"/>
              <a:t>The event encourages citizens to prioritize fitness and integrate physical activities into their daily routines.</a:t>
            </a:r>
          </a:p>
          <a:p>
            <a:pPr marL="0" indent="0">
              <a:spcBef>
                <a:spcPts val="2500"/>
              </a:spcBef>
              <a:buNone/>
            </a:pPr>
            <a:r>
              <a:rPr lang="en-US" sz="1400" b="1"/>
              <a:t>Community Participation</a:t>
            </a:r>
          </a:p>
          <a:p>
            <a:pPr marL="0" lvl="1" indent="0">
              <a:buNone/>
            </a:pPr>
            <a:r>
              <a:rPr lang="en-US" sz="1400"/>
              <a:t>National Sports Day fosters community spirit by involving residents in various sports and fitness activities together.</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8698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People celebrating">
            <a:extLst>
              <a:ext uri="{FF2B5EF4-FFF2-40B4-BE49-F238E27FC236}">
                <a16:creationId xmlns:a16="http://schemas.microsoft.com/office/drawing/2014/main" id="{7B2B59FC-2D20-4F32-B3E0-8516C6C79821}"/>
              </a:ext>
            </a:extLst>
          </p:cNvPr>
          <p:cNvPicPr>
            <a:picLocks noGrp="1" noChangeAspect="1"/>
          </p:cNvPicPr>
          <p:nvPr>
            <p:ph sz="half" idx="1"/>
          </p:nvPr>
        </p:nvPicPr>
        <p:blipFill>
          <a:blip r:embed="rId3"/>
          <a:srcRect l="21444" r="30464"/>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B573A3BF-EF75-34E9-7213-8813EA36021C}"/>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Building Community Spirit and Unity</a:t>
            </a:r>
          </a:p>
        </p:txBody>
      </p:sp>
      <p:sp>
        <p:nvSpPr>
          <p:cNvPr id="4" name="Content Placeholder 3">
            <a:extLst>
              <a:ext uri="{FF2B5EF4-FFF2-40B4-BE49-F238E27FC236}">
                <a16:creationId xmlns:a16="http://schemas.microsoft.com/office/drawing/2014/main" id="{5187797B-F2AF-9274-F082-A8783CE016E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Celebrating Diversity</a:t>
            </a:r>
          </a:p>
          <a:p>
            <a:pPr marL="0" lvl="1" indent="0">
              <a:buNone/>
            </a:pPr>
            <a:r>
              <a:rPr lang="en-US" sz="1400"/>
              <a:t>The event brings together people from various backgrounds, promoting inclusivity and fostering community spirit.</a:t>
            </a:r>
          </a:p>
          <a:p>
            <a:pPr marL="0" indent="0">
              <a:spcBef>
                <a:spcPts val="2500"/>
              </a:spcBef>
              <a:buNone/>
            </a:pPr>
            <a:r>
              <a:rPr lang="en-US" sz="1400" b="1"/>
              <a:t>Reinforcing Social Bonds</a:t>
            </a:r>
          </a:p>
          <a:p>
            <a:pPr marL="0" lvl="1" indent="0">
              <a:buNone/>
            </a:pPr>
            <a:r>
              <a:rPr lang="en-US" sz="1400"/>
              <a:t>Participants engage in activities that reinforce social connections and create lasting friendships within the community.</a:t>
            </a:r>
          </a:p>
          <a:p>
            <a:pPr marL="0" indent="0">
              <a:spcBef>
                <a:spcPts val="2500"/>
              </a:spcBef>
              <a:buNone/>
            </a:pPr>
            <a:r>
              <a:rPr lang="en-US" sz="1400" b="1"/>
              <a:t>Promoting Health and Fitness</a:t>
            </a:r>
          </a:p>
          <a:p>
            <a:pPr marL="0" lvl="1" indent="0">
              <a:buNone/>
            </a:pPr>
            <a:r>
              <a:rPr lang="en-US" sz="1400"/>
              <a:t>The event emphasizes the importance of health and fitness, encouraging participants to adopt healthier lifestyles together.</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274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Family sport happy active mother and kids jogging outdoors running in forest">
            <a:extLst>
              <a:ext uri="{FF2B5EF4-FFF2-40B4-BE49-F238E27FC236}">
                <a16:creationId xmlns:a16="http://schemas.microsoft.com/office/drawing/2014/main" id="{FFB4EE3F-A166-4953-9713-AAC818D11E55}"/>
              </a:ext>
            </a:extLst>
          </p:cNvPr>
          <p:cNvPicPr>
            <a:picLocks noGrp="1" noChangeAspect="1"/>
          </p:cNvPicPr>
          <p:nvPr>
            <p:ph sz="half" idx="1"/>
          </p:nvPr>
        </p:nvPicPr>
        <p:blipFill>
          <a:blip r:embed="rId3"/>
          <a:srcRect l="32515" r="19213"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08A19E7F-1ACE-893D-43B6-61B92F7B7F58}"/>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Long-Term Benefits for Public Health</a:t>
            </a:r>
          </a:p>
        </p:txBody>
      </p:sp>
      <p:sp>
        <p:nvSpPr>
          <p:cNvPr id="4" name="Content Placeholder 3">
            <a:extLst>
              <a:ext uri="{FF2B5EF4-FFF2-40B4-BE49-F238E27FC236}">
                <a16:creationId xmlns:a16="http://schemas.microsoft.com/office/drawing/2014/main" id="{76C936EC-D59A-0CDB-F856-0600D2FF3E3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Promotion of Physical Activity</a:t>
            </a:r>
          </a:p>
          <a:p>
            <a:pPr marL="0" lvl="1" indent="0">
              <a:buNone/>
            </a:pPr>
            <a:r>
              <a:rPr lang="en-US" sz="1400"/>
              <a:t>Promoting physical activity helps individuals maintain a healthy weight, reducing the risk of chronic diseases.</a:t>
            </a:r>
          </a:p>
          <a:p>
            <a:pPr marL="0" indent="0">
              <a:spcBef>
                <a:spcPts val="2500"/>
              </a:spcBef>
              <a:buNone/>
            </a:pPr>
            <a:r>
              <a:rPr lang="en-US" sz="1400" b="1"/>
              <a:t>Healthy Living Initiatives</a:t>
            </a:r>
          </a:p>
          <a:p>
            <a:pPr marL="0" lvl="1" indent="0">
              <a:buNone/>
            </a:pPr>
            <a:r>
              <a:rPr lang="en-US" sz="1400"/>
              <a:t>Healthy living initiatives encourage nutritious eating and active lifestyles, which are vital for long-term health.</a:t>
            </a:r>
          </a:p>
          <a:p>
            <a:pPr marL="0" indent="0">
              <a:spcBef>
                <a:spcPts val="2500"/>
              </a:spcBef>
              <a:buNone/>
            </a:pPr>
            <a:r>
              <a:rPr lang="en-US" sz="1400" b="1"/>
              <a:t>Enhancing Quality of Life</a:t>
            </a:r>
          </a:p>
          <a:p>
            <a:pPr marL="0" lvl="1" indent="0">
              <a:buNone/>
            </a:pPr>
            <a:r>
              <a:rPr lang="en-US" sz="1400"/>
              <a:t>Regular participation in physical activities enhances mental and physical well-being, contributing to a higher quality of life.</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56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8B5565D-36D9-C2B4-109F-AA7FFCA50F5B}"/>
              </a:ext>
            </a:extLst>
          </p:cNvPr>
          <p:cNvSpPr>
            <a:spLocks noGrp="1"/>
          </p:cNvSpPr>
          <p:nvPr>
            <p:ph type="ctrTitle"/>
          </p:nvPr>
        </p:nvSpPr>
        <p:spPr>
          <a:xfrm>
            <a:off x="521208" y="1211766"/>
            <a:ext cx="7237052" cy="4727988"/>
          </a:xfrm>
        </p:spPr>
        <p:txBody>
          <a:bodyPr anchor="b">
            <a:normAutofit/>
          </a:bodyPr>
          <a:lstStyle/>
          <a:p>
            <a:r>
              <a:rPr lang="en-US" sz="7400"/>
              <a:t>Future of Qatar National Sports Day</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9372547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wo Asian employees discuss about the sales report">
            <a:extLst>
              <a:ext uri="{FF2B5EF4-FFF2-40B4-BE49-F238E27FC236}">
                <a16:creationId xmlns:a16="http://schemas.microsoft.com/office/drawing/2014/main" id="{4F55B4EC-382C-474E-A6AB-F101995CD36C}"/>
              </a:ext>
            </a:extLst>
          </p:cNvPr>
          <p:cNvPicPr>
            <a:picLocks noGrp="1" noChangeAspect="1"/>
          </p:cNvPicPr>
          <p:nvPr>
            <p:ph sz="half" idx="1"/>
          </p:nvPr>
        </p:nvPicPr>
        <p:blipFill>
          <a:blip r:embed="rId3"/>
          <a:srcRect l="28394" r="23333"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DCCC4868-5373-94C7-DAD9-AAD63E486FE6}"/>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Plans for Future Events</a:t>
            </a:r>
          </a:p>
        </p:txBody>
      </p:sp>
      <p:sp>
        <p:nvSpPr>
          <p:cNvPr id="4" name="Content Placeholder 3">
            <a:extLst>
              <a:ext uri="{FF2B5EF4-FFF2-40B4-BE49-F238E27FC236}">
                <a16:creationId xmlns:a16="http://schemas.microsoft.com/office/drawing/2014/main" id="{5637794B-F076-D892-BE00-0F6FEE7C8A2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Expanding Participation</a:t>
            </a:r>
          </a:p>
          <a:p>
            <a:pPr marL="0" lvl="1" indent="0">
              <a:buNone/>
            </a:pPr>
            <a:r>
              <a:rPr lang="en-US" sz="1400"/>
              <a:t>Future events will focus on strategies to attract more participants from diverse backgrounds and interests.</a:t>
            </a:r>
          </a:p>
          <a:p>
            <a:pPr marL="0" indent="0">
              <a:spcBef>
                <a:spcPts val="2500"/>
              </a:spcBef>
              <a:buNone/>
            </a:pPr>
            <a:r>
              <a:rPr lang="en-US" sz="1400" b="1"/>
              <a:t>Innovative Activities</a:t>
            </a:r>
          </a:p>
          <a:p>
            <a:pPr marL="0" lvl="1" indent="0">
              <a:buNone/>
            </a:pPr>
            <a:r>
              <a:rPr lang="en-US" sz="1400"/>
              <a:t>Incorporating innovative activities will enhance engagement and draw in a wider audience, keeping the events exciting.</a:t>
            </a:r>
          </a:p>
          <a:p>
            <a:pPr marL="0" indent="0">
              <a:spcBef>
                <a:spcPts val="2500"/>
              </a:spcBef>
              <a:buNone/>
            </a:pPr>
            <a:r>
              <a:rPr lang="en-US" sz="1400" b="1"/>
              <a:t>Relevance and Engagement</a:t>
            </a:r>
          </a:p>
          <a:p>
            <a:pPr marL="0" lvl="1" indent="0">
              <a:buNone/>
            </a:pPr>
            <a:r>
              <a:rPr lang="en-US" sz="1400"/>
              <a:t>Ensuring that future events remain relevant to current trends and interests will be a key focus area.</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1303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Arab family on picnic outdoors.">
            <a:extLst>
              <a:ext uri="{FF2B5EF4-FFF2-40B4-BE49-F238E27FC236}">
                <a16:creationId xmlns:a16="http://schemas.microsoft.com/office/drawing/2014/main" id="{020D02B5-9CAB-4816-9359-9B34AAA0ECC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5D11AC39-7C51-5C33-E78F-D4DE1130A965}"/>
              </a:ext>
            </a:extLst>
          </p:cNvPr>
          <p:cNvSpPr>
            <a:spLocks noGrp="1"/>
          </p:cNvSpPr>
          <p:nvPr>
            <p:ph type="title"/>
          </p:nvPr>
        </p:nvSpPr>
        <p:spPr>
          <a:xfrm>
            <a:off x="7001547" y="976160"/>
            <a:ext cx="4822899" cy="1463040"/>
          </a:xfrm>
        </p:spPr>
        <p:txBody>
          <a:bodyPr vert="horz" lIns="91440" tIns="45720" rIns="91440" bIns="45720" rtlCol="0" anchor="t">
            <a:normAutofit/>
          </a:bodyPr>
          <a:lstStyle/>
          <a:p>
            <a:r>
              <a:rPr lang="en-US" sz="4400"/>
              <a:t>Agenda for Today</a:t>
            </a:r>
          </a:p>
        </p:txBody>
      </p:sp>
      <p:sp>
        <p:nvSpPr>
          <p:cNvPr id="4" name="Content Placeholder 3">
            <a:extLst>
              <a:ext uri="{FF2B5EF4-FFF2-40B4-BE49-F238E27FC236}">
                <a16:creationId xmlns:a16="http://schemas.microsoft.com/office/drawing/2014/main" id="{2AE31269-2468-A83D-E491-C328DBE12826}"/>
              </a:ext>
            </a:extLst>
          </p:cNvPr>
          <p:cNvSpPr>
            <a:spLocks noGrp="1"/>
          </p:cNvSpPr>
          <p:nvPr>
            <p:ph sz="half" idx="2"/>
          </p:nvPr>
        </p:nvSpPr>
        <p:spPr>
          <a:xfrm>
            <a:off x="7001548" y="2578608"/>
            <a:ext cx="4672584" cy="3767328"/>
          </a:xfrm>
        </p:spPr>
        <p:txBody>
          <a:bodyPr vert="horz" lIns="91440" tIns="45720" rIns="91440" bIns="45720" rtlCol="0">
            <a:normAutofit/>
          </a:bodyPr>
          <a:lstStyle/>
          <a:p>
            <a:r>
              <a:rPr lang="en-US" sz="1800" dirty="0"/>
              <a:t>Introduction to Qatar National Sports Day</a:t>
            </a:r>
          </a:p>
          <a:p>
            <a:r>
              <a:rPr lang="en-US" sz="1800" dirty="0"/>
              <a:t>Activities and Events</a:t>
            </a:r>
          </a:p>
          <a:p>
            <a:r>
              <a:rPr lang="en-US" sz="1800" dirty="0"/>
              <a:t>Participation and Engagement</a:t>
            </a:r>
          </a:p>
          <a:p>
            <a:r>
              <a:rPr lang="en-US" sz="1800" dirty="0"/>
              <a:t>Impact on Society</a:t>
            </a:r>
          </a:p>
          <a:p>
            <a:r>
              <a:rPr lang="en-US" sz="1800" dirty="0"/>
              <a:t>Future of Qatar National Sports Day</a:t>
            </a:r>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40653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Pct val="1000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p:tmPct val="10000"/>
                                  </p:iterate>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p:tmPct val="10000"/>
                                  </p:iterate>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lose-up shot of young women checking smart watch in gym - getting ready">
            <a:extLst>
              <a:ext uri="{FF2B5EF4-FFF2-40B4-BE49-F238E27FC236}">
                <a16:creationId xmlns:a16="http://schemas.microsoft.com/office/drawing/2014/main" id="{7C793BB5-7636-4A8B-8579-33DE9D27B25A}"/>
              </a:ext>
            </a:extLst>
          </p:cNvPr>
          <p:cNvPicPr>
            <a:picLocks noGrp="1" noChangeAspect="1"/>
          </p:cNvPicPr>
          <p:nvPr>
            <p:ph sz="half" idx="1"/>
          </p:nvPr>
        </p:nvPicPr>
        <p:blipFill>
          <a:blip r:embed="rId3"/>
          <a:srcRect l="22870" r="28858"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CAAA2B03-9614-FE66-382F-0F0C34658201}"/>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100"/>
              <a:t>Potential New Activities and Programs</a:t>
            </a:r>
          </a:p>
        </p:txBody>
      </p:sp>
      <p:sp>
        <p:nvSpPr>
          <p:cNvPr id="4" name="Content Placeholder 3">
            <a:extLst>
              <a:ext uri="{FF2B5EF4-FFF2-40B4-BE49-F238E27FC236}">
                <a16:creationId xmlns:a16="http://schemas.microsoft.com/office/drawing/2014/main" id="{CEBDF347-D853-3673-D162-1D6E6B72EB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Community-Centric Fitness Programs</a:t>
            </a:r>
          </a:p>
          <a:p>
            <a:pPr marL="0" lvl="1" indent="0">
              <a:buNone/>
            </a:pPr>
            <a:r>
              <a:rPr lang="en-US" sz="1400"/>
              <a:t>New fitness programs will be developed to align with the interests and needs of the community, encouraging participation and engagement.</a:t>
            </a:r>
          </a:p>
          <a:p>
            <a:pPr marL="0" indent="0">
              <a:spcBef>
                <a:spcPts val="2500"/>
              </a:spcBef>
              <a:buNone/>
            </a:pPr>
            <a:r>
              <a:rPr lang="en-US" sz="1400" b="1"/>
              <a:t>Technology-Driven Fitness Solutions</a:t>
            </a:r>
          </a:p>
          <a:p>
            <a:pPr marL="0" lvl="1" indent="0">
              <a:buNone/>
            </a:pPr>
            <a:r>
              <a:rPr lang="en-US" sz="1400"/>
              <a:t>Incorporating technology in fitness solutions can enhance user experience and provide personalized training options for participants.</a:t>
            </a:r>
          </a:p>
          <a:p>
            <a:pPr marL="0" indent="0">
              <a:spcBef>
                <a:spcPts val="2500"/>
              </a:spcBef>
              <a:buNone/>
            </a:pPr>
            <a:r>
              <a:rPr lang="en-US" sz="1400" b="1"/>
              <a:t>Unique Sports Activities</a:t>
            </a:r>
          </a:p>
          <a:p>
            <a:pPr marL="0" lvl="1" indent="0">
              <a:buNone/>
            </a:pPr>
            <a:r>
              <a:rPr lang="en-US" sz="1400"/>
              <a:t>Introducing unique sports activities will attract diverse participants and promote a more inclusive fitness environment.</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920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gym group warming up for run">
            <a:extLst>
              <a:ext uri="{FF2B5EF4-FFF2-40B4-BE49-F238E27FC236}">
                <a16:creationId xmlns:a16="http://schemas.microsoft.com/office/drawing/2014/main" id="{1C6DFF99-C863-47FA-B864-F6581748797A}"/>
              </a:ext>
            </a:extLst>
          </p:cNvPr>
          <p:cNvPicPr>
            <a:picLocks noGrp="1" noChangeAspect="1"/>
          </p:cNvPicPr>
          <p:nvPr>
            <p:ph sz="half" idx="1"/>
          </p:nvPr>
        </p:nvPicPr>
        <p:blipFill>
          <a:blip r:embed="rId3"/>
          <a:srcRect l="29549" r="22178"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3B6A6E00-B350-AFB2-71ED-173135D85A6D}"/>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100"/>
              <a:t>Continued Commitment to Health and Wellness</a:t>
            </a:r>
          </a:p>
        </p:txBody>
      </p:sp>
      <p:sp>
        <p:nvSpPr>
          <p:cNvPr id="4" name="Content Placeholder 3">
            <a:extLst>
              <a:ext uri="{FF2B5EF4-FFF2-40B4-BE49-F238E27FC236}">
                <a16:creationId xmlns:a16="http://schemas.microsoft.com/office/drawing/2014/main" id="{6604EE14-11A7-A140-6E1B-EAE1AB95D6C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Ongoing Health Initiatives</a:t>
            </a:r>
          </a:p>
          <a:p>
            <a:pPr marL="0" lvl="1" indent="0">
              <a:buNone/>
            </a:pPr>
            <a:r>
              <a:rPr lang="en-US" sz="1400"/>
              <a:t>Government and community organizations are implementing continuous health initiatives to promote overall wellness throughout the year.</a:t>
            </a:r>
          </a:p>
          <a:p>
            <a:pPr marL="0" indent="0">
              <a:spcBef>
                <a:spcPts val="2500"/>
              </a:spcBef>
              <a:buNone/>
            </a:pPr>
            <a:r>
              <a:rPr lang="en-US" sz="1400" b="1"/>
              <a:t>Sustained Culture of Fitness</a:t>
            </a:r>
          </a:p>
          <a:p>
            <a:pPr marL="0" lvl="1" indent="0">
              <a:buNone/>
            </a:pPr>
            <a:r>
              <a:rPr lang="en-US" sz="1400"/>
              <a:t>Creating a sustained culture of fitness requires ongoing engagement and resources to encourage healthy lifestyles among community members.</a:t>
            </a:r>
          </a:p>
          <a:p>
            <a:pPr marL="0" indent="0">
              <a:spcBef>
                <a:spcPts val="2500"/>
              </a:spcBef>
              <a:buNone/>
            </a:pPr>
            <a:r>
              <a:rPr lang="en-US" sz="1400" b="1"/>
              <a:t>Community Collaboration</a:t>
            </a:r>
          </a:p>
          <a:p>
            <a:pPr marL="0" lvl="1" indent="0">
              <a:buNone/>
            </a:pPr>
            <a:r>
              <a:rPr lang="en-US" sz="1400"/>
              <a:t>Collaboration between government bodies and community organizations is vital for achieving long-term health and wellness goals.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0395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446C55DA-30CC-37B5-99D1-699AD575B907}"/>
              </a:ext>
            </a:extLst>
          </p:cNvPr>
          <p:cNvSpPr>
            <a:spLocks noGrp="1"/>
          </p:cNvSpPr>
          <p:nvPr>
            <p:ph type="title"/>
          </p:nvPr>
        </p:nvSpPr>
        <p:spPr>
          <a:xfrm>
            <a:off x="517869" y="1327295"/>
            <a:ext cx="11153214" cy="1408176"/>
          </a:xfrm>
        </p:spPr>
        <p:txBody>
          <a:bodyPr anchor="b">
            <a:normAutofit/>
          </a:bodyPr>
          <a:lstStyle/>
          <a:p>
            <a:r>
              <a:rPr lang="en-US" sz="6800"/>
              <a:t>Conclusion</a:t>
            </a:r>
          </a:p>
        </p:txBody>
      </p:sp>
      <p:graphicFrame>
        <p:nvGraphicFramePr>
          <p:cNvPr id="11" name="Content Placeholder 2">
            <a:extLst>
              <a:ext uri="{FF2B5EF4-FFF2-40B4-BE49-F238E27FC236}">
                <a16:creationId xmlns:a16="http://schemas.microsoft.com/office/drawing/2014/main" id="{7BE6244C-687B-0D04-44FA-FBF72F9C4DAA}"/>
              </a:ext>
            </a:extLst>
          </p:cNvPr>
          <p:cNvGraphicFramePr>
            <a:graphicFrameLocks noGrp="1"/>
          </p:cNvGraphicFramePr>
          <p:nvPr>
            <p:ph idx="1"/>
            <p:extLst>
              <p:ext uri="{D42A27DB-BD31-4B8C-83A1-F6EECF244321}">
                <p14:modId xmlns:p14="http://schemas.microsoft.com/office/powerpoint/2010/main" val="662229323"/>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17869" y="3789578"/>
          <a:ext cx="11153214"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5530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BB00444-FB98-52C1-D29B-26CCD3EE9BDE}"/>
              </a:ext>
            </a:extLst>
          </p:cNvPr>
          <p:cNvSpPr>
            <a:spLocks noGrp="1"/>
          </p:cNvSpPr>
          <p:nvPr>
            <p:ph type="ctrTitle"/>
          </p:nvPr>
        </p:nvSpPr>
        <p:spPr>
          <a:xfrm>
            <a:off x="521208" y="1211766"/>
            <a:ext cx="7237052" cy="4727988"/>
          </a:xfrm>
        </p:spPr>
        <p:txBody>
          <a:bodyPr anchor="b">
            <a:normAutofit/>
          </a:bodyPr>
          <a:lstStyle/>
          <a:p>
            <a:r>
              <a:rPr lang="en-US" sz="7400"/>
              <a:t>Introduction to Qatar National Sports Day</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025215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Group of the same person in Arab style ready for soccer match">
            <a:extLst>
              <a:ext uri="{FF2B5EF4-FFF2-40B4-BE49-F238E27FC236}">
                <a16:creationId xmlns:a16="http://schemas.microsoft.com/office/drawing/2014/main" id="{6E09B934-0042-400C-BD2B-CA0D32F91F46}"/>
              </a:ext>
            </a:extLst>
          </p:cNvPr>
          <p:cNvPicPr>
            <a:picLocks noGrp="1" noChangeAspect="1"/>
          </p:cNvPicPr>
          <p:nvPr>
            <p:ph sz="half" idx="1"/>
          </p:nvPr>
        </p:nvPicPr>
        <p:blipFill>
          <a:blip r:embed="rId3"/>
          <a:srcRect l="20955" r="9758"/>
          <a:stretch/>
        </p:blipFill>
        <p:spPr>
          <a:xfrm>
            <a:off x="7586236" y="508090"/>
            <a:ext cx="4081805" cy="5846990"/>
          </a:xfrm>
          <a:prstGeom prst="rect">
            <a:avLst/>
          </a:prstGeom>
        </p:spPr>
      </p:pic>
      <p:sp>
        <p:nvSpPr>
          <p:cNvPr id="2" name="Title 1">
            <a:extLst>
              <a:ext uri="{FF2B5EF4-FFF2-40B4-BE49-F238E27FC236}">
                <a16:creationId xmlns:a16="http://schemas.microsoft.com/office/drawing/2014/main" id="{766CA7F6-D821-033A-1362-5829F61B096D}"/>
              </a:ext>
            </a:extLst>
          </p:cNvPr>
          <p:cNvSpPr>
            <a:spLocks noGrp="1"/>
          </p:cNvSpPr>
          <p:nvPr>
            <p:ph type="title"/>
          </p:nvPr>
        </p:nvSpPr>
        <p:spPr>
          <a:xfrm>
            <a:off x="517870" y="976159"/>
            <a:ext cx="6301185" cy="1463040"/>
          </a:xfrm>
        </p:spPr>
        <p:txBody>
          <a:bodyPr vert="horz" lIns="91440" tIns="45720" rIns="91440" bIns="45720" rtlCol="0" anchor="t">
            <a:normAutofit/>
          </a:bodyPr>
          <a:lstStyle/>
          <a:p>
            <a:r>
              <a:rPr lang="en-US" sz="4400" dirty="0"/>
              <a:t>History and Inception</a:t>
            </a:r>
          </a:p>
        </p:txBody>
      </p:sp>
      <p:sp>
        <p:nvSpPr>
          <p:cNvPr id="4" name="Content Placeholder 3">
            <a:extLst>
              <a:ext uri="{FF2B5EF4-FFF2-40B4-BE49-F238E27FC236}">
                <a16:creationId xmlns:a16="http://schemas.microsoft.com/office/drawing/2014/main" id="{F7E8E53A-0ECC-4156-393B-6BD1B82C088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7869" y="2577872"/>
            <a:ext cx="6282982" cy="3767328"/>
          </a:xfrm>
        </p:spPr>
        <p:txBody>
          <a:bodyPr>
            <a:normAutofit/>
          </a:bodyPr>
          <a:lstStyle/>
          <a:p>
            <a:pPr marL="0" indent="0">
              <a:spcBef>
                <a:spcPts val="2500"/>
              </a:spcBef>
              <a:buNone/>
            </a:pPr>
            <a:r>
              <a:rPr lang="en-US" sz="1400" b="1" dirty="0"/>
              <a:t>Launch of Sports Day</a:t>
            </a:r>
          </a:p>
          <a:p>
            <a:pPr marL="0" lvl="1" indent="0">
              <a:buNone/>
            </a:pPr>
            <a:r>
              <a:rPr lang="en-US" sz="1400" dirty="0"/>
              <a:t>Qatar National Sports Day was launched in 2012 to promote a culture of sports and physical activity among citizens and residents.</a:t>
            </a:r>
          </a:p>
          <a:p>
            <a:pPr marL="0" indent="0">
              <a:spcBef>
                <a:spcPts val="2500"/>
              </a:spcBef>
              <a:buNone/>
            </a:pPr>
            <a:r>
              <a:rPr lang="en-US" sz="1400" b="1" dirty="0"/>
              <a:t>Encouraging Active Lifestyles</a:t>
            </a:r>
          </a:p>
          <a:p>
            <a:pPr marL="0" lvl="1" indent="0">
              <a:buNone/>
            </a:pPr>
            <a:r>
              <a:rPr lang="en-US" sz="1400" dirty="0"/>
              <a:t>The event encourages active lifestyles, emphasizing the importance of health and wellness in everyday life for all residents.</a:t>
            </a:r>
          </a:p>
          <a:p>
            <a:pPr marL="0" indent="0">
              <a:spcBef>
                <a:spcPts val="2500"/>
              </a:spcBef>
              <a:buNone/>
            </a:pPr>
            <a:r>
              <a:rPr lang="en-US" sz="1400" b="1" dirty="0"/>
              <a:t>National Vision and Health</a:t>
            </a:r>
          </a:p>
          <a:p>
            <a:pPr marL="0" lvl="1" indent="0">
              <a:buNone/>
            </a:pPr>
            <a:r>
              <a:rPr lang="en-US" sz="1400" dirty="0"/>
              <a:t>Qatar National Sports Day reflects the nation's commitment to health and wellness, aligning with Qatar's broader national vision for a healthy society.</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7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50"/>
                                  </p:stCondLst>
                                  <p:iterate>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250"/>
                                  </p:stCondLst>
                                  <p:iterate>
                                    <p:tmPct val="10000"/>
                                  </p:iterate>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50"/>
                                  </p:stCondLst>
                                  <p:iterate>
                                    <p:tmPct val="10000"/>
                                  </p:iterate>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250"/>
                                  </p:stCondLst>
                                  <p:iterate>
                                    <p:tmPct val="10000"/>
                                  </p:iterate>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Pickup basketball game at the city park.">
            <a:extLst>
              <a:ext uri="{FF2B5EF4-FFF2-40B4-BE49-F238E27FC236}">
                <a16:creationId xmlns:a16="http://schemas.microsoft.com/office/drawing/2014/main" id="{04491ED6-7FD4-4340-B200-D4BD5309CEEC}"/>
              </a:ext>
            </a:extLst>
          </p:cNvPr>
          <p:cNvPicPr>
            <a:picLocks noGrp="1" noChangeAspect="1"/>
          </p:cNvPicPr>
          <p:nvPr>
            <p:ph sz="half" idx="1"/>
          </p:nvPr>
        </p:nvPicPr>
        <p:blipFill>
          <a:blip r:embed="rId3"/>
          <a:srcRect l="15172" r="2062" b="3"/>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05E4977A-648A-8D81-F70C-C7F615D6737F}"/>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Purpose and Objectives</a:t>
            </a:r>
          </a:p>
        </p:txBody>
      </p:sp>
      <p:sp>
        <p:nvSpPr>
          <p:cNvPr id="4" name="Content Placeholder 3">
            <a:extLst>
              <a:ext uri="{FF2B5EF4-FFF2-40B4-BE49-F238E27FC236}">
                <a16:creationId xmlns:a16="http://schemas.microsoft.com/office/drawing/2014/main" id="{6639CE7C-F7C2-41C8-A31B-CECB3FEB1FE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Promoting Healthy Lifestyles</a:t>
            </a:r>
          </a:p>
          <a:p>
            <a:pPr marL="0" lvl="1" indent="0">
              <a:buNone/>
            </a:pPr>
            <a:r>
              <a:rPr lang="en-US" sz="1400"/>
              <a:t>The main objective is to encourage individuals of all ages to adopt healthier lifestyles through active participation in sports.</a:t>
            </a:r>
          </a:p>
          <a:p>
            <a:pPr marL="0" indent="0">
              <a:spcBef>
                <a:spcPts val="2500"/>
              </a:spcBef>
              <a:buNone/>
            </a:pPr>
            <a:r>
              <a:rPr lang="en-US" sz="1400" b="1"/>
              <a:t>Inspiring Sports Participation</a:t>
            </a:r>
          </a:p>
          <a:p>
            <a:pPr marL="0" lvl="1" indent="0">
              <a:buNone/>
            </a:pPr>
            <a:r>
              <a:rPr lang="en-US" sz="1400"/>
              <a:t>The event aims to inspire individuals to take part in various sports, fostering a culture of fitness and teamwork.</a:t>
            </a:r>
          </a:p>
          <a:p>
            <a:pPr marL="0" indent="0">
              <a:spcBef>
                <a:spcPts val="2500"/>
              </a:spcBef>
              <a:buNone/>
            </a:pPr>
            <a:r>
              <a:rPr lang="en-US" sz="1400" b="1"/>
              <a:t>Enhancing Public Awareness</a:t>
            </a:r>
          </a:p>
          <a:p>
            <a:pPr marL="0" lvl="1" indent="0">
              <a:buNone/>
            </a:pPr>
            <a:r>
              <a:rPr lang="en-US" sz="1400"/>
              <a:t>Increasing public awareness regarding the importance of fitness and its impact on overall well-being is a key focus of the event.</a:t>
            </a:r>
          </a:p>
          <a:p>
            <a:pPr marL="0" indent="0">
              <a:spcBef>
                <a:spcPts val="2500"/>
              </a:spcBef>
              <a:buNone/>
            </a:pPr>
            <a:r>
              <a:rPr lang="en-US" sz="1400" b="1"/>
              <a:t>Strengthening Community Bonds</a:t>
            </a:r>
          </a:p>
          <a:p>
            <a:pPr marL="0" lvl="1" indent="0">
              <a:buNone/>
            </a:pPr>
            <a:r>
              <a:rPr lang="en-US" sz="1400"/>
              <a:t>The event also aims to strengthen community ties by bringing people together in a fun and active environment.</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66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D9965723-4872-9C1B-9120-9BD18496B7C7}"/>
              </a:ext>
            </a:extLst>
          </p:cNvPr>
          <p:cNvSpPr>
            <a:spLocks noGrp="1"/>
          </p:cNvSpPr>
          <p:nvPr>
            <p:ph type="ctrTitle"/>
          </p:nvPr>
        </p:nvSpPr>
        <p:spPr>
          <a:xfrm>
            <a:off x="521208" y="1211766"/>
            <a:ext cx="7237052" cy="4727988"/>
          </a:xfrm>
        </p:spPr>
        <p:txBody>
          <a:bodyPr anchor="b">
            <a:normAutofit/>
          </a:bodyPr>
          <a:lstStyle/>
          <a:p>
            <a:r>
              <a:rPr lang="en-US" sz="7400"/>
              <a:t>Activities and Events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8395427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Playing tennis on a court outdoors on a sunny day.">
            <a:extLst>
              <a:ext uri="{FF2B5EF4-FFF2-40B4-BE49-F238E27FC236}">
                <a16:creationId xmlns:a16="http://schemas.microsoft.com/office/drawing/2014/main" id="{CD299BED-B538-4CC8-99A7-59AF0AB51669}"/>
              </a:ext>
            </a:extLst>
          </p:cNvPr>
          <p:cNvPicPr>
            <a:picLocks noGrp="1" noChangeAspect="1"/>
          </p:cNvPicPr>
          <p:nvPr>
            <p:ph sz="half" idx="1"/>
          </p:nvPr>
        </p:nvPicPr>
        <p:blipFill>
          <a:blip r:embed="rId3"/>
          <a:srcRect l="35710" r="16017"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2204FA1D-CF59-37DB-64FD-F2EFC18A4501}"/>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Sports Competitions</a:t>
            </a:r>
          </a:p>
        </p:txBody>
      </p:sp>
      <p:sp>
        <p:nvSpPr>
          <p:cNvPr id="4" name="Content Placeholder 3">
            <a:extLst>
              <a:ext uri="{FF2B5EF4-FFF2-40B4-BE49-F238E27FC236}">
                <a16:creationId xmlns:a16="http://schemas.microsoft.com/office/drawing/2014/main" id="{C2971049-2E24-4915-C898-B388D2B736B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Traditional Qatari Games</a:t>
            </a:r>
          </a:p>
          <a:p>
            <a:pPr marL="0" lvl="1" indent="0">
              <a:buNone/>
            </a:pPr>
            <a:r>
              <a:rPr lang="en-US" sz="1400"/>
              <a:t>Traditional Qatari games reflect the rich cultural heritage and community spirit, showcasing unique skills and regional pride.</a:t>
            </a:r>
          </a:p>
          <a:p>
            <a:pPr marL="0" indent="0">
              <a:spcBef>
                <a:spcPts val="2500"/>
              </a:spcBef>
              <a:buNone/>
            </a:pPr>
            <a:r>
              <a:rPr lang="en-US" sz="1400" b="1"/>
              <a:t>Team Sports</a:t>
            </a:r>
          </a:p>
          <a:p>
            <a:pPr marL="0" lvl="1" indent="0">
              <a:buNone/>
            </a:pPr>
            <a:r>
              <a:rPr lang="en-US" sz="1400"/>
              <a:t>Team sports play an important role in fostering collaboration and friendly competition among participants across various age groups.</a:t>
            </a:r>
          </a:p>
          <a:p>
            <a:pPr marL="0" indent="0">
              <a:spcBef>
                <a:spcPts val="2500"/>
              </a:spcBef>
              <a:buNone/>
            </a:pPr>
            <a:r>
              <a:rPr lang="en-US" sz="1400" b="1"/>
              <a:t>Individual Challenges</a:t>
            </a:r>
          </a:p>
          <a:p>
            <a:pPr marL="0" lvl="1" indent="0">
              <a:buNone/>
            </a:pPr>
            <a:r>
              <a:rPr lang="en-US" sz="1400"/>
              <a:t>Individual challenges highlight personal achievements and skills, encouraging athletes to strive for excellence and personal growth.</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4203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Outdoor yoga practice">
            <a:extLst>
              <a:ext uri="{FF2B5EF4-FFF2-40B4-BE49-F238E27FC236}">
                <a16:creationId xmlns:a16="http://schemas.microsoft.com/office/drawing/2014/main" id="{B0A3E0F0-3E3D-49C4-A2FE-882A2BB2886C}"/>
              </a:ext>
            </a:extLst>
          </p:cNvPr>
          <p:cNvPicPr>
            <a:picLocks noGrp="1" noChangeAspect="1"/>
          </p:cNvPicPr>
          <p:nvPr>
            <p:ph sz="half" idx="1"/>
          </p:nvPr>
        </p:nvPicPr>
        <p:blipFill>
          <a:blip r:embed="rId3"/>
          <a:srcRect l="43046" r="8682"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3C76019D-AEBD-99AF-71E3-72A6F9D32793}"/>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Fitness and Wellness Programs</a:t>
            </a:r>
          </a:p>
        </p:txBody>
      </p:sp>
      <p:sp>
        <p:nvSpPr>
          <p:cNvPr id="4" name="Content Placeholder 3">
            <a:extLst>
              <a:ext uri="{FF2B5EF4-FFF2-40B4-BE49-F238E27FC236}">
                <a16:creationId xmlns:a16="http://schemas.microsoft.com/office/drawing/2014/main" id="{FA09E663-57A1-12A1-9056-B1866C5FB71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Physical Health Benefits</a:t>
            </a:r>
          </a:p>
          <a:p>
            <a:pPr marL="0" lvl="1" indent="0">
              <a:buNone/>
            </a:pPr>
            <a:r>
              <a:rPr lang="en-US" sz="1400"/>
              <a:t>Fitness programs are designed to enhance physical health through regular exercise and various activities, leading to improved fitness levels and overall well-being.</a:t>
            </a:r>
          </a:p>
          <a:p>
            <a:pPr marL="0" indent="0">
              <a:spcBef>
                <a:spcPts val="2500"/>
              </a:spcBef>
              <a:buNone/>
            </a:pPr>
            <a:r>
              <a:rPr lang="en-US" sz="1400" b="1"/>
              <a:t>Mental Well-Being</a:t>
            </a:r>
          </a:p>
          <a:p>
            <a:pPr marL="0" lvl="1" indent="0">
              <a:buNone/>
            </a:pPr>
            <a:r>
              <a:rPr lang="en-US" sz="1400"/>
              <a:t>Participating in fitness programs can significantly boost mental well-being, reducing stress and promoting a positive mindset through physical activity.</a:t>
            </a:r>
          </a:p>
          <a:p>
            <a:pPr marL="0" indent="0">
              <a:spcBef>
                <a:spcPts val="2500"/>
              </a:spcBef>
              <a:buNone/>
            </a:pPr>
            <a:r>
              <a:rPr lang="en-US" sz="1400" b="1"/>
              <a:t>Social Interaction</a:t>
            </a:r>
          </a:p>
          <a:p>
            <a:pPr marL="0" lvl="1" indent="0">
              <a:buNone/>
            </a:pPr>
            <a:r>
              <a:rPr lang="en-US" sz="1400"/>
              <a:t>Fitness programs encourage social interaction among participants, fostering a sense of community and support through shared activities.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396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kid taking a shot at the goal while playing soccer at recess">
            <a:extLst>
              <a:ext uri="{FF2B5EF4-FFF2-40B4-BE49-F238E27FC236}">
                <a16:creationId xmlns:a16="http://schemas.microsoft.com/office/drawing/2014/main" id="{6255FE6B-B965-446C-9781-336EA552CB31}"/>
              </a:ext>
            </a:extLst>
          </p:cNvPr>
          <p:cNvPicPr>
            <a:picLocks noGrp="1" noChangeAspect="1"/>
          </p:cNvPicPr>
          <p:nvPr>
            <p:ph sz="half" idx="1"/>
          </p:nvPr>
        </p:nvPicPr>
        <p:blipFill>
          <a:blip r:embed="rId3"/>
          <a:srcRect l="12135" r="39593"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31EBB480-A472-FC43-73B7-6A24CEC82558}"/>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Community and Family-Oriented Events</a:t>
            </a:r>
          </a:p>
        </p:txBody>
      </p:sp>
      <p:sp>
        <p:nvSpPr>
          <p:cNvPr id="4" name="Content Placeholder 3">
            <a:extLst>
              <a:ext uri="{FF2B5EF4-FFF2-40B4-BE49-F238E27FC236}">
                <a16:creationId xmlns:a16="http://schemas.microsoft.com/office/drawing/2014/main" id="{877F6CD9-0F7F-719E-5E2F-B9B59155E31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Community Involvement</a:t>
            </a:r>
          </a:p>
          <a:p>
            <a:pPr marL="0" lvl="1" indent="0">
              <a:buNone/>
            </a:pPr>
            <a:r>
              <a:rPr lang="en-US" sz="1400"/>
              <a:t>Qatar National Sports Day focuses on encouraging community involvement through various sports and activities.</a:t>
            </a:r>
          </a:p>
          <a:p>
            <a:pPr marL="0" indent="0">
              <a:spcBef>
                <a:spcPts val="2500"/>
              </a:spcBef>
              <a:buNone/>
            </a:pPr>
            <a:r>
              <a:rPr lang="en-US" sz="1400" b="1"/>
              <a:t>Family-Friendly Activities</a:t>
            </a:r>
          </a:p>
          <a:p>
            <a:pPr marL="0" lvl="1" indent="0">
              <a:buNone/>
            </a:pPr>
            <a:r>
              <a:rPr lang="en-US" sz="1400"/>
              <a:t>The event features family-friendly activities like fun runs and obstacle courses suitable for all age groups.</a:t>
            </a:r>
          </a:p>
          <a:p>
            <a:pPr marL="0" indent="0">
              <a:spcBef>
                <a:spcPts val="2500"/>
              </a:spcBef>
              <a:buNone/>
            </a:pPr>
            <a:r>
              <a:rPr lang="en-US" sz="1400" b="1"/>
              <a:t>Fostering Belonging</a:t>
            </a:r>
          </a:p>
          <a:p>
            <a:pPr marL="0" lvl="1" indent="0">
              <a:buNone/>
            </a:pPr>
            <a:r>
              <a:rPr lang="en-US" sz="1400"/>
              <a:t>These activities aim to foster a sense of belonging and connection among community members.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798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1906</Words>
  <Application>Microsoft Office PowerPoint</Application>
  <PresentationFormat>Widescreen</PresentationFormat>
  <Paragraphs>164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Bierstadt</vt:lpstr>
      <vt:lpstr>Neue Haas Grotesk Text Pro</vt:lpstr>
      <vt:lpstr>GestaltVTI</vt:lpstr>
      <vt:lpstr>Qatar National Sports Day: Celebrating Health and Fitness</vt:lpstr>
      <vt:lpstr>Agenda for Today</vt:lpstr>
      <vt:lpstr>Introduction to Qatar National Sports Day</vt:lpstr>
      <vt:lpstr>History and Inception</vt:lpstr>
      <vt:lpstr>Purpose and Objectives</vt:lpstr>
      <vt:lpstr>Activities and Events</vt:lpstr>
      <vt:lpstr>Sports Competitions</vt:lpstr>
      <vt:lpstr>Fitness and Wellness Programs</vt:lpstr>
      <vt:lpstr>Community and Family-Oriented Events</vt:lpstr>
      <vt:lpstr>Participation and Engagement</vt:lpstr>
      <vt:lpstr>Involvement of Citizens and Residents</vt:lpstr>
      <vt:lpstr>Role of Schools and Educational Institutions</vt:lpstr>
      <vt:lpstr>Corporate and Organizational Participation</vt:lpstr>
      <vt:lpstr>Impact on Society</vt:lpstr>
      <vt:lpstr>Promotion of a Healthy Lifestyle</vt:lpstr>
      <vt:lpstr>Building Community Spirit and Unity</vt:lpstr>
      <vt:lpstr>Long-Term Benefits for Public Health</vt:lpstr>
      <vt:lpstr>Future of Qatar National Sports Day</vt:lpstr>
      <vt:lpstr>Plans for Future Events</vt:lpstr>
      <vt:lpstr>Potential New Activities and Programs</vt:lpstr>
      <vt:lpstr>Continued Commitment to Health and Wellness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Ahmed farouk</dc:creator>
  <cp:lastModifiedBy>Ahmed farouk</cp:lastModifiedBy>
  <cp:revision>2</cp:revision>
  <dcterms:created xsi:type="dcterms:W3CDTF">2025-02-10T10:04:22Z</dcterms:created>
  <dcterms:modified xsi:type="dcterms:W3CDTF">2025-02-10T10:35:45Z</dcterms:modified>
</cp:coreProperties>
</file>